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3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4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5.xml" ContentType="application/vnd.openxmlformats-officedocument.theme+xml"/>
  <Override PartName="/ppt/slideLayouts/slideLayout33.xml" ContentType="application/vnd.openxmlformats-officedocument.presentationml.slideLayout+xml"/>
  <Override PartName="/ppt/theme/theme6.xml" ContentType="application/vnd.openxmlformats-officedocument.theme+xml"/>
  <Override PartName="/ppt/slideLayouts/slideLayout34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8" r:id="rId1"/>
    <p:sldMasterId id="2147483905" r:id="rId2"/>
    <p:sldMasterId id="2147483955" r:id="rId3"/>
    <p:sldMasterId id="2147483939" r:id="rId4"/>
    <p:sldMasterId id="2147483948" r:id="rId5"/>
    <p:sldMasterId id="2147483950" r:id="rId6"/>
    <p:sldMasterId id="2147483683" r:id="rId7"/>
  </p:sldMasterIdLst>
  <p:notesMasterIdLst>
    <p:notesMasterId r:id="rId45"/>
  </p:notesMasterIdLst>
  <p:handoutMasterIdLst>
    <p:handoutMasterId r:id="rId46"/>
  </p:handoutMasterIdLst>
  <p:sldIdLst>
    <p:sldId id="603" r:id="rId8"/>
    <p:sldId id="2340" r:id="rId9"/>
    <p:sldId id="739" r:id="rId10"/>
    <p:sldId id="2385" r:id="rId11"/>
    <p:sldId id="2370" r:id="rId12"/>
    <p:sldId id="2384" r:id="rId13"/>
    <p:sldId id="2414" r:id="rId14"/>
    <p:sldId id="2415" r:id="rId15"/>
    <p:sldId id="2363" r:id="rId16"/>
    <p:sldId id="2402" r:id="rId17"/>
    <p:sldId id="2416" r:id="rId18"/>
    <p:sldId id="2395" r:id="rId19"/>
    <p:sldId id="2398" r:id="rId20"/>
    <p:sldId id="2399" r:id="rId21"/>
    <p:sldId id="2400" r:id="rId22"/>
    <p:sldId id="2401" r:id="rId23"/>
    <p:sldId id="2403" r:id="rId24"/>
    <p:sldId id="2396" r:id="rId25"/>
    <p:sldId id="2383" r:id="rId26"/>
    <p:sldId id="2382" r:id="rId27"/>
    <p:sldId id="2390" r:id="rId28"/>
    <p:sldId id="2391" r:id="rId29"/>
    <p:sldId id="2405" r:id="rId30"/>
    <p:sldId id="2404" r:id="rId31"/>
    <p:sldId id="2417" r:id="rId32"/>
    <p:sldId id="2418" r:id="rId33"/>
    <p:sldId id="2408" r:id="rId34"/>
    <p:sldId id="2406" r:id="rId35"/>
    <p:sldId id="2409" r:id="rId36"/>
    <p:sldId id="2410" r:id="rId37"/>
    <p:sldId id="2411" r:id="rId38"/>
    <p:sldId id="2419" r:id="rId39"/>
    <p:sldId id="2412" r:id="rId40"/>
    <p:sldId id="2362" r:id="rId41"/>
    <p:sldId id="741" r:id="rId42"/>
    <p:sldId id="2407" r:id="rId43"/>
    <p:sldId id="582" r:id="rId44"/>
  </p:sldIdLst>
  <p:sldSz cx="12196763" cy="6858000"/>
  <p:notesSz cx="6858000" cy="9144000"/>
  <p:defaultTextStyle>
    <a:defPPr>
      <a:defRPr lang="en-US"/>
    </a:defPPr>
    <a:lvl1pPr marL="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4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7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71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957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196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43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67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913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595757"/>
    <a:srgbClr val="3A8EEC"/>
    <a:srgbClr val="1D1D1A"/>
    <a:srgbClr val="E0E0E0"/>
    <a:srgbClr val="221815"/>
    <a:srgbClr val="91A2BF"/>
    <a:srgbClr val="66BA36"/>
    <a:srgbClr val="E4EBEA"/>
    <a:srgbClr val="C00000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799B23B-EC83-4686-B30A-512413B5E67A}" styleName="浅色样式 3 - 强调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683" autoAdjust="0"/>
    <p:restoredTop sz="96291" autoAdjust="0"/>
  </p:normalViewPr>
  <p:slideViewPr>
    <p:cSldViewPr snapToGrid="0" snapToObjects="1">
      <p:cViewPr varScale="1">
        <p:scale>
          <a:sx n="122" d="100"/>
          <a:sy n="122" d="100"/>
        </p:scale>
        <p:origin x="272" y="2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3104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slide" Target="slides/slide32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slide" Target="slides/slide35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notesMaster" Target="notesMasters/notesMaster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theme" Target="theme/theme1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viewProps" Target="viewProps.xml"/><Relationship Id="rId8" Type="http://schemas.openxmlformats.org/officeDocument/2006/relationships/slide" Target="slides/slid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915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Gill Sans MT" panose="020B0502020104020203" pitchFamily="34" charset="0"/>
                <a:ea typeface="+mn-ea"/>
                <a:cs typeface="+mn-cs"/>
              </a:defRPr>
            </a:pPr>
            <a:r>
              <a:rPr lang="en-US"/>
              <a:t>BERT-Base(GB)</a:t>
            </a:r>
            <a:endParaRPr lang="zh-CN"/>
          </a:p>
        </c:rich>
      </c:tx>
      <c:layout>
        <c:manualLayout>
          <c:xMode val="edge"/>
          <c:yMode val="edge"/>
          <c:x val="0.36579697043160547"/>
          <c:y val="3.808777382460230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915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Gill Sans MT" panose="020B0502020104020203" pitchFamily="34" charset="0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638A-714F-A110-3D5D190B5C19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638A-714F-A110-3D5D190B5C19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638A-714F-A110-3D5D190B5C19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Gill Sans MT" panose="020B0502020104020203" pitchFamily="34" charset="0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Sheet1!$A$2:$A$4</c:f>
              <c:strCache>
                <c:ptCount val="3"/>
                <c:pt idx="0">
                  <c:v>model</c:v>
                </c:pt>
                <c:pt idx="1">
                  <c:v>optimizer</c:v>
                </c:pt>
                <c:pt idx="2">
                  <c:v>activation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2.1</c:v>
                </c:pt>
                <c:pt idx="1">
                  <c:v>10.3</c:v>
                </c:pt>
                <c:pt idx="2">
                  <c:v>87.6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6C6-644C-B6F0-2C76892C4856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29037067807290035"/>
          <c:y val="0.13762382275289631"/>
          <c:w val="0.42477852022789941"/>
          <c:h val="5.157758686857067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Gill Sans MT" panose="020B0502020104020203" pitchFamily="34" charset="0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Gill Sans MT" panose="020B0502020104020203" pitchFamily="34" charset="0"/>
        </a:defRPr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3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50000"/>
            <a:lumOff val="50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915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CC198DB-AFBD-584A-8986-364FF2B03F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01315C-523F-A043-8029-B992149712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CF71B8-DF2A-2E41-BE66-2E18A767DA8A}" type="datetimeFigureOut">
              <a:rPr lang="en-US" smtClean="0"/>
              <a:t>11/28/23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601424-70F4-1643-8E3A-557A0258D6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5BF48A-FF5C-8145-95A7-EE66A87C73D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5F0CC5-85BE-A64A-BD47-54C66F7E9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0952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D60A27-BF12-6744-9E93-932A0E34D8BB}" type="datetimeFigureOut">
              <a:rPr lang="en-US" smtClean="0"/>
              <a:t>11/28/23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7326F3-4732-B74B-9C70-D0992466E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632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5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304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957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60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826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913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566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721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3030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C:\Users\z00205060\Desktop\CP项目\规范类文件\新建文件夹\巴展视觉物料规范-18.jpg">
            <a:extLst>
              <a:ext uri="{FF2B5EF4-FFF2-40B4-BE49-F238E27FC236}">
                <a16:creationId xmlns:a16="http://schemas.microsoft.com/office/drawing/2014/main" id="{60D4CF4B-3D9D-564E-9AB4-9D3074BC013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9893" y="32809"/>
            <a:ext cx="12196763" cy="6856951"/>
          </a:xfrm>
          <a:prstGeom prst="rect">
            <a:avLst/>
          </a:prstGeom>
          <a:noFill/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FC97DCE-0896-AD42-9AE0-7F25594CD24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rgbClr val="374154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41B8501-68C3-364E-8EDD-CD53B0A6B55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1D1D1A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1816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1.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043267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思考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20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24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285E641-72A7-364D-AE4C-713FCA53F20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03900" y="3611316"/>
            <a:ext cx="3439096" cy="2732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4377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结束页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960DD1-8AC3-8F46-9D2D-BF81187F43FC}"/>
              </a:ext>
            </a:extLst>
          </p:cNvPr>
          <p:cNvSpPr txBox="1"/>
          <p:nvPr userDrawn="1"/>
        </p:nvSpPr>
        <p:spPr>
          <a:xfrm>
            <a:off x="1502228" y="2617826"/>
            <a:ext cx="51271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0" dirty="0">
                <a:solidFill>
                  <a:srgbClr val="221815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918135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E415327-0213-194E-B61D-B6ACD3178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F51793D-2582-2644-B9F5-2A41076AAC3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471818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95400"/>
            <a:ext cx="11161240" cy="5085928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849391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39072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1191" y="240462"/>
            <a:ext cx="10503794" cy="783197"/>
          </a:xfrm>
          <a:prstGeom prst="rect">
            <a:avLst/>
          </a:prstGeom>
        </p:spPr>
        <p:txBody>
          <a:bodyPr anchor="ctr"/>
          <a:lstStyle>
            <a:lvl1pPr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7016421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447027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5" y="1306286"/>
            <a:ext cx="5290949" cy="4931228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5" name="内容占位符 2"/>
          <p:cNvSpPr>
            <a:spLocks noGrp="1"/>
          </p:cNvSpPr>
          <p:nvPr>
            <p:ph sz="half" idx="10"/>
          </p:nvPr>
        </p:nvSpPr>
        <p:spPr>
          <a:xfrm>
            <a:off x="6296160" y="1306286"/>
            <a:ext cx="5290949" cy="4931228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985665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283443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1395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81757" y="1306285"/>
            <a:ext cx="11161240" cy="4985657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54304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4822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251857"/>
            <a:ext cx="10963473" cy="5103223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922801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4158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4235280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8141950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1.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4721326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思考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20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24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285E641-72A7-364D-AE4C-713FCA53F20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03900" y="3611316"/>
            <a:ext cx="3439096" cy="2732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7907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1491252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53555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7481482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484784"/>
            <a:ext cx="11161240" cy="4525736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922526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008212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8861184-AC94-6541-A9F6-3504B6AC75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1810"/>
            <a:ext cx="12196763" cy="4792771"/>
          </a:xfrm>
          <a:prstGeom prst="rect">
            <a:avLst/>
          </a:prstGeom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011094E6-4D5B-8C42-9657-10EE07AF67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chemeClr val="tx2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EC68140-F31D-D449-AB97-7D3A7E7A49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FFFFFF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3655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04664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tx1">
                    <a:lumMod val="95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623635" y="1196752"/>
            <a:ext cx="10963473" cy="5197702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337576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N.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38927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484784"/>
            <a:ext cx="11161240" cy="4525736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0197456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63546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719684" y="1351536"/>
            <a:ext cx="10757396" cy="4957784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370003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960DD1-8AC3-8F46-9D2D-BF81187F43FC}"/>
              </a:ext>
            </a:extLst>
          </p:cNvPr>
          <p:cNvSpPr txBox="1"/>
          <p:nvPr userDrawn="1"/>
        </p:nvSpPr>
        <p:spPr>
          <a:xfrm>
            <a:off x="1502228" y="2617826"/>
            <a:ext cx="51271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0" dirty="0">
                <a:solidFill>
                  <a:srgbClr val="221815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64786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探索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206140" cy="5594695"/>
          </a:xfrm>
          <a:prstGeom prst="rect">
            <a:avLst/>
          </a:prstGeom>
        </p:spPr>
      </p:pic>
      <p:sp>
        <p:nvSpPr>
          <p:cNvPr id="7" name="L 形 6"/>
          <p:cNvSpPr/>
          <p:nvPr userDrawn="1"/>
        </p:nvSpPr>
        <p:spPr>
          <a:xfrm rot="5400000">
            <a:off x="7853942" y="2130562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227DEE9-8BE9-0D49-BF96-9E83C5312E0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F43DA98-D48D-6947-95EF-BA3B05E688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52F8733E-C4C9-8D4D-8DDA-CAB265AC05A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651949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智能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5"/>
            <a:ext cx="12197432" cy="559923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2AA4863-E1EF-3342-A8CB-ECD4FD06CE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195303EA-8491-464F-99A0-67F948701C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412816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6DBC59C-CE55-E340-A3AE-F88AAF0D75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4" name="L 形 17">
            <a:extLst>
              <a:ext uri="{FF2B5EF4-FFF2-40B4-BE49-F238E27FC236}">
                <a16:creationId xmlns:a16="http://schemas.microsoft.com/office/drawing/2014/main" id="{3049C48A-4CAE-8940-8A29-89DE0543DF4C}"/>
              </a:ext>
            </a:extLst>
          </p:cNvPr>
          <p:cNvSpPr/>
          <p:nvPr userDrawn="1"/>
        </p:nvSpPr>
        <p:spPr>
          <a:xfrm rot="5400000">
            <a:off x="5369529" y="2370740"/>
            <a:ext cx="744262" cy="762208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</p:spTree>
    <p:extLst>
      <p:ext uri="{BB962C8B-B14F-4D97-AF65-F5344CB8AC3E}">
        <p14:creationId xmlns:p14="http://schemas.microsoft.com/office/powerpoint/2010/main" val="3514487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创新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4"/>
            <a:ext cx="12197432" cy="5590529"/>
          </a:xfrm>
          <a:prstGeom prst="rect">
            <a:avLst/>
          </a:prstGeom>
        </p:spPr>
      </p:pic>
      <p:sp>
        <p:nvSpPr>
          <p:cNvPr id="9" name="L 形 8"/>
          <p:cNvSpPr/>
          <p:nvPr userDrawn="1"/>
        </p:nvSpPr>
        <p:spPr>
          <a:xfrm rot="5400000">
            <a:off x="5945516" y="2323519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B908F03-BBCC-164B-BE54-2E836D6E7C1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A3BE9F9B-07D9-DD4C-9CEF-250804A4145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3A299E5-0026-5A42-88AA-B3A7F29D3AB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8426698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攀登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74021"/>
            <a:ext cx="12197432" cy="56687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8" name="L 形 7"/>
          <p:cNvSpPr/>
          <p:nvPr userDrawn="1"/>
        </p:nvSpPr>
        <p:spPr>
          <a:xfrm rot="5400000">
            <a:off x="7929967" y="1657555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6BB7B2F8-0AF7-D04F-81DD-52FDB6B7326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62D1BCC-0781-514D-8FE8-12F4AF64BC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5373707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3414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2248356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4671800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hyperlink" Target="https://github.com/chenzomi12/DeepLearningSystem" TargetMode="Externa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hyperlink" Target="https://chenzomi12.github.io/" TargetMode="Externa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7" Type="http://schemas.openxmlformats.org/officeDocument/2006/relationships/hyperlink" Target="https://chenzomi12.github.io/" TargetMode="Externa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.pn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hyperlink" Target="https://chenzomi12.github.io/" TargetMode="Externa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image" Target="../media/image9.png"/><Relationship Id="rId5" Type="http://schemas.openxmlformats.org/officeDocument/2006/relationships/slideLayout" Target="../slideLayouts/slideLayout21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hyperlink" Target="https://chenzomi12.github.io/" TargetMode="External"/><Relationship Id="rId3" Type="http://schemas.openxmlformats.org/officeDocument/2006/relationships/slideLayout" Target="../slideLayouts/slideLayout28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10.jpeg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29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2.xml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Relationship Id="rId6" Type="http://schemas.openxmlformats.org/officeDocument/2006/relationships/hyperlink" Target="https://chenzomi12.github.io/" TargetMode="External"/><Relationship Id="rId5" Type="http://schemas.openxmlformats.org/officeDocument/2006/relationships/image" Target="../media/image1.png"/><Relationship Id="rId4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33.xml"/><Relationship Id="rId4" Type="http://schemas.openxmlformats.org/officeDocument/2006/relationships/hyperlink" Target="https://chenzomi12.github.io/" TargetMode="Externa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34.xml"/><Relationship Id="rId6" Type="http://schemas.openxmlformats.org/officeDocument/2006/relationships/hyperlink" Target="https://github.com/chenzomi12/DeepLearningSystem" TargetMode="External"/><Relationship Id="rId5" Type="http://schemas.openxmlformats.org/officeDocument/2006/relationships/hyperlink" Target="https://chenzomi12.github.io/" TargetMode="Externa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">
            <a:extLst>
              <a:ext uri="{FF2B5EF4-FFF2-40B4-BE49-F238E27FC236}">
                <a16:creationId xmlns:a16="http://schemas.microsoft.com/office/drawing/2014/main" id="{DAA57E4D-57AC-4B4A-BA6C-86FA5001E093}"/>
              </a:ext>
            </a:extLst>
          </p:cNvPr>
          <p:cNvSpPr txBox="1"/>
          <p:nvPr userDrawn="1"/>
        </p:nvSpPr>
        <p:spPr>
          <a:xfrm>
            <a:off x="553765" y="6469851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B55D2D48-944A-9C4D-BB22-D76C71F4D94F}"/>
              </a:ext>
            </a:extLst>
          </p:cNvPr>
          <p:cNvSpPr txBox="1"/>
          <p:nvPr userDrawn="1"/>
        </p:nvSpPr>
        <p:spPr>
          <a:xfrm>
            <a:off x="1281791" y="6542628"/>
            <a:ext cx="499730" cy="1499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974" smtClean="0">
                <a:solidFill>
                  <a:srgbClr val="1D1D1B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74" dirty="0">
              <a:solidFill>
                <a:srgbClr val="1D1D1B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sp>
        <p:nvSpPr>
          <p:cNvPr id="8" name="副标题 2">
            <a:extLst>
              <a:ext uri="{FF2B5EF4-FFF2-40B4-BE49-F238E27FC236}">
                <a16:creationId xmlns:a16="http://schemas.microsoft.com/office/drawing/2014/main" id="{856DBD81-A7BD-584A-94D7-31E1EFFD9F98}"/>
              </a:ext>
            </a:extLst>
          </p:cNvPr>
          <p:cNvSpPr txBox="1">
            <a:spLocks/>
          </p:cNvSpPr>
          <p:nvPr userDrawn="1"/>
        </p:nvSpPr>
        <p:spPr bwMode="auto">
          <a:xfrm>
            <a:off x="8474645" y="6263990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4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BE738B7-F398-0746-82A7-6856A70110C5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48541"/>
            <a:ext cx="144000" cy="144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0" name="TextBox 2">
            <a:extLst>
              <a:ext uri="{FF2B5EF4-FFF2-40B4-BE49-F238E27FC236}">
                <a16:creationId xmlns:a16="http://schemas.microsoft.com/office/drawing/2014/main" id="{0021EBA7-FAE3-FF4A-A451-258276F9F3D7}"/>
              </a:ext>
            </a:extLst>
          </p:cNvPr>
          <p:cNvSpPr txBox="1"/>
          <p:nvPr userDrawn="1"/>
        </p:nvSpPr>
        <p:spPr>
          <a:xfrm>
            <a:off x="8474645" y="6468770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com/chenzomi12/DeepLearningSystem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087104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6" r:id="rId1"/>
    <p:sldLayoutId id="2147483970" r:id="rId2"/>
    <p:sldLayoutId id="2147483947" r:id="rId3"/>
    <p:sldLayoutId id="2147483819" r:id="rId4"/>
    <p:sldLayoutId id="2147483820" r:id="rId5"/>
    <p:sldLayoutId id="2147483892" r:id="rId6"/>
    <p:sldLayoutId id="2147483824" r:id="rId7"/>
    <p:sldLayoutId id="2147483968" r:id="rId8"/>
    <p:sldLayoutId id="2147483981" r:id="rId9"/>
    <p:sldLayoutId id="2147483983" r:id="rId10"/>
    <p:sldLayoutId id="2147483984" r:id="rId11"/>
    <p:sldLayoutId id="2147483985" r:id="rId1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ts val="3440"/>
        </a:lnSpc>
        <a:spcBef>
          <a:spcPct val="0"/>
        </a:spcBef>
        <a:buNone/>
        <a:defRPr sz="32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buFontTx/>
        <a:buNone/>
        <a:defRPr sz="1000" kern="1200">
          <a:solidFill>
            <a:srgbClr val="1D1D1B"/>
          </a:solidFill>
          <a:latin typeface="Arial" panose="020B0604020202020204" pitchFamily="34" charset="0"/>
          <a:ea typeface="Microsoft YaHei" panose="020B0503020204020204" pitchFamily="34" charset="-122"/>
          <a:cs typeface="Arial" panose="020B0604020202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1365440" y="6413378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l">
              <a:defRPr sz="1600">
                <a:solidFill>
                  <a:schemeClr val="tx1"/>
                </a:solidFill>
              </a:defRPr>
            </a:lvl1pPr>
          </a:lstStyle>
          <a:p>
            <a:fld id="{1A5B2B23-E5F0-44D7-A9FF-4B8E82156B39}" type="datetimeFigureOut">
              <a:rPr lang="zh-CN" altLang="en-US" smtClean="0">
                <a:solidFill>
                  <a:prstClr val="black"/>
                </a:solidFill>
              </a:rPr>
              <a:pPr/>
              <a:t>2023/11/28</a:t>
            </a:fld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10" name="Rectangle 86"/>
          <p:cNvSpPr>
            <a:spLocks noChangeArrowheads="1"/>
          </p:cNvSpPr>
          <p:nvPr userDrawn="1"/>
        </p:nvSpPr>
        <p:spPr bwMode="auto">
          <a:xfrm>
            <a:off x="9514255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4516A7C5-B605-6B44-A7BE-28ADB9219092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95495ED-F2F9-A345-AD2E-98BB16884A21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9" name="副标题 2">
            <a:extLst>
              <a:ext uri="{FF2B5EF4-FFF2-40B4-BE49-F238E27FC236}">
                <a16:creationId xmlns:a16="http://schemas.microsoft.com/office/drawing/2014/main" id="{9B5DC586-B9B6-944A-9389-8211B4B1FD1F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60188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https://chenzomi12.github.io/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423272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6" r:id="rId1"/>
    <p:sldLayoutId id="2147483963" r:id="rId2"/>
    <p:sldLayoutId id="2147483964" r:id="rId3"/>
    <p:sldLayoutId id="2147483975" r:id="rId4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9200" rtl="0" eaLnBrk="1" latinLnBrk="0" hangingPunct="1">
        <a:spcBef>
          <a:spcPct val="0"/>
        </a:spcBef>
        <a:buNone/>
        <a:defRPr sz="58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itchFamily="34" charset="0"/>
        <a:buChar char="•"/>
        <a:defRPr sz="4299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itchFamily="34" charset="0"/>
        <a:buChar char="–"/>
        <a:defRPr sz="3699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itchFamily="34" charset="0"/>
        <a:buChar char="–"/>
        <a:defRPr sz="2699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itchFamily="34" charset="0"/>
        <a:buChar char="»"/>
        <a:defRPr sz="2699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23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719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815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1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7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832E328A-0E7B-D747-843C-A7F1DB0AF41E}"/>
              </a:ext>
            </a:extLst>
          </p:cNvPr>
          <p:cNvSpPr/>
          <p:nvPr userDrawn="1"/>
        </p:nvSpPr>
        <p:spPr bwMode="auto">
          <a:xfrm>
            <a:off x="-11430" y="4558094"/>
            <a:ext cx="12230643" cy="2842586"/>
          </a:xfrm>
          <a:prstGeom prst="rect">
            <a:avLst/>
          </a:prstGeom>
          <a:blipFill dpi="0" rotWithShape="1">
            <a:blip r:embed="rId11" cstate="print">
              <a:alphaModFix amt="17000"/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8" name="Rectangle 86">
            <a:extLst>
              <a:ext uri="{FF2B5EF4-FFF2-40B4-BE49-F238E27FC236}">
                <a16:creationId xmlns:a16="http://schemas.microsoft.com/office/drawing/2014/main" id="{596E891C-ADFE-FE42-86C8-8EDC78CF678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60570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12" name="TextBox 2">
            <a:extLst>
              <a:ext uri="{FF2B5EF4-FFF2-40B4-BE49-F238E27FC236}">
                <a16:creationId xmlns:a16="http://schemas.microsoft.com/office/drawing/2014/main" id="{8A3F60EC-F50D-F64E-B345-0B2C9F4821B7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96F034E5-6103-534F-B0F4-B7D7DF211DA4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15" name="副标题 2">
            <a:extLst>
              <a:ext uri="{FF2B5EF4-FFF2-40B4-BE49-F238E27FC236}">
                <a16:creationId xmlns:a16="http://schemas.microsoft.com/office/drawing/2014/main" id="{4B07DACC-B4E5-4B4D-86E1-34D39B2A3680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036988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3" r:id="rId1"/>
    <p:sldLayoutId id="2147483965" r:id="rId2"/>
    <p:sldLayoutId id="2147483966" r:id="rId3"/>
    <p:sldLayoutId id="2147483967" r:id="rId4"/>
    <p:sldLayoutId id="2147483956" r:id="rId5"/>
    <p:sldLayoutId id="2147483957" r:id="rId6"/>
    <p:sldLayoutId id="2147483958" r:id="rId7"/>
    <p:sldLayoutId id="2147483959" r:id="rId8"/>
    <p:sldLayoutId id="2147483974" r:id="rId9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588"/>
            <a:ext cx="12193588" cy="6856412"/>
          </a:xfrm>
          <a:prstGeom prst="rect">
            <a:avLst/>
          </a:prstGeom>
        </p:spPr>
      </p:pic>
      <p:sp>
        <p:nvSpPr>
          <p:cNvPr id="12" name="TextBox 2">
            <a:extLst>
              <a:ext uri="{FF2B5EF4-FFF2-40B4-BE49-F238E27FC236}">
                <a16:creationId xmlns:a16="http://schemas.microsoft.com/office/drawing/2014/main" id="{D0F0DA3C-4AEC-1B44-8AA0-10080BFDF727}"/>
              </a:ext>
            </a:extLst>
          </p:cNvPr>
          <p:cNvSpPr txBox="1"/>
          <p:nvPr userDrawn="1"/>
        </p:nvSpPr>
        <p:spPr>
          <a:xfrm>
            <a:off x="553765" y="639958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0EE15CAA-5A2E-4946-9092-2C7A7D278222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47532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F4E50312-EC01-E14B-87D5-C18323A16206}"/>
              </a:ext>
            </a:extLst>
          </p:cNvPr>
          <p:cNvSpPr/>
          <p:nvPr userDrawn="1"/>
        </p:nvSpPr>
        <p:spPr>
          <a:xfrm>
            <a:off x="9842577" y="6399588"/>
            <a:ext cx="2250191" cy="290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5" name="副标题 2">
            <a:extLst>
              <a:ext uri="{FF2B5EF4-FFF2-40B4-BE49-F238E27FC236}">
                <a16:creationId xmlns:a16="http://schemas.microsoft.com/office/drawing/2014/main" id="{2F3A5196-93C8-7342-BB74-67DE83BC250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741757" y="6414035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7" name="Rectangle 86">
            <a:extLst>
              <a:ext uri="{FF2B5EF4-FFF2-40B4-BE49-F238E27FC236}">
                <a16:creationId xmlns:a16="http://schemas.microsoft.com/office/drawing/2014/main" id="{AD9A1659-E87F-E546-B389-F66C7042FDE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06141" y="640480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2570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0" r:id="rId1"/>
    <p:sldLayoutId id="2147483952" r:id="rId2"/>
    <p:sldLayoutId id="2147483953" r:id="rId3"/>
    <p:sldLayoutId id="2147483954" r:id="rId4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>
            <a:extLst>
              <a:ext uri="{FF2B5EF4-FFF2-40B4-BE49-F238E27FC236}">
                <a16:creationId xmlns:a16="http://schemas.microsoft.com/office/drawing/2014/main" id="{3355B0D4-6846-924B-AA9C-99607253013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871FFDD-6432-E240-A6DA-1B216C356679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32762DD-A13D-5445-9685-41B4DCE168AB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1" name="Group 18">
              <a:extLst>
                <a:ext uri="{FF2B5EF4-FFF2-40B4-BE49-F238E27FC236}">
                  <a16:creationId xmlns:a16="http://schemas.microsoft.com/office/drawing/2014/main" id="{4AEA648F-58C8-1047-A1AF-A32C632845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2" name="Rectangle 19">
                <a:extLst>
                  <a:ext uri="{FF2B5EF4-FFF2-40B4-BE49-F238E27FC236}">
                    <a16:creationId xmlns:a16="http://schemas.microsoft.com/office/drawing/2014/main" id="{16DAECD4-EFBF-474C-9A0F-358CF912C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0">
                <a:extLst>
                  <a:ext uri="{FF2B5EF4-FFF2-40B4-BE49-F238E27FC236}">
                    <a16:creationId xmlns:a16="http://schemas.microsoft.com/office/drawing/2014/main" id="{CDB54574-D1F2-7E4A-9FC2-1C7AD380EE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1">
                <a:extLst>
                  <a:ext uri="{FF2B5EF4-FFF2-40B4-BE49-F238E27FC236}">
                    <a16:creationId xmlns:a16="http://schemas.microsoft.com/office/drawing/2014/main" id="{1D9E17C3-90E4-7649-B27A-BA4C3C5C05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2">
                <a:extLst>
                  <a:ext uri="{FF2B5EF4-FFF2-40B4-BE49-F238E27FC236}">
                    <a16:creationId xmlns:a16="http://schemas.microsoft.com/office/drawing/2014/main" id="{1E0D0851-FABF-A24F-8902-CFC9EFE2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23">
              <a:extLst>
                <a:ext uri="{FF2B5EF4-FFF2-40B4-BE49-F238E27FC236}">
                  <a16:creationId xmlns:a16="http://schemas.microsoft.com/office/drawing/2014/main" id="{1F001566-E2EE-C748-B643-DC71C04B82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68" name="Rectangle 24">
                <a:extLst>
                  <a:ext uri="{FF2B5EF4-FFF2-40B4-BE49-F238E27FC236}">
                    <a16:creationId xmlns:a16="http://schemas.microsoft.com/office/drawing/2014/main" id="{410F3824-FCF7-F04E-A1AB-F4754391E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25">
                <a:extLst>
                  <a:ext uri="{FF2B5EF4-FFF2-40B4-BE49-F238E27FC236}">
                    <a16:creationId xmlns:a16="http://schemas.microsoft.com/office/drawing/2014/main" id="{98C45CA8-CF88-9E43-A2EB-FBAF0D6DA8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26">
                <a:extLst>
                  <a:ext uri="{FF2B5EF4-FFF2-40B4-BE49-F238E27FC236}">
                    <a16:creationId xmlns:a16="http://schemas.microsoft.com/office/drawing/2014/main" id="{CF33E281-A40D-DA43-A313-57A13192C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27">
                <a:extLst>
                  <a:ext uri="{FF2B5EF4-FFF2-40B4-BE49-F238E27FC236}">
                    <a16:creationId xmlns:a16="http://schemas.microsoft.com/office/drawing/2014/main" id="{7D2AEC8B-63C0-304C-A190-9CA72D7A0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28">
              <a:extLst>
                <a:ext uri="{FF2B5EF4-FFF2-40B4-BE49-F238E27FC236}">
                  <a16:creationId xmlns:a16="http://schemas.microsoft.com/office/drawing/2014/main" id="{0C596433-8603-F24C-AEBC-D056413665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4" name="Rectangle 29">
                <a:extLst>
                  <a:ext uri="{FF2B5EF4-FFF2-40B4-BE49-F238E27FC236}">
                    <a16:creationId xmlns:a16="http://schemas.microsoft.com/office/drawing/2014/main" id="{163DC086-4FD6-B949-B16E-D00693AAE4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0">
                <a:extLst>
                  <a:ext uri="{FF2B5EF4-FFF2-40B4-BE49-F238E27FC236}">
                    <a16:creationId xmlns:a16="http://schemas.microsoft.com/office/drawing/2014/main" id="{D4393B97-292F-F048-A775-5C8CC1D06D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1">
                <a:extLst>
                  <a:ext uri="{FF2B5EF4-FFF2-40B4-BE49-F238E27FC236}">
                    <a16:creationId xmlns:a16="http://schemas.microsoft.com/office/drawing/2014/main" id="{F9ACC9AA-A151-BB47-B95E-BD1794FF1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2">
                <a:extLst>
                  <a:ext uri="{FF2B5EF4-FFF2-40B4-BE49-F238E27FC236}">
                    <a16:creationId xmlns:a16="http://schemas.microsoft.com/office/drawing/2014/main" id="{BDBC2EEE-6947-6242-AA85-D27943ABF7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33">
              <a:extLst>
                <a:ext uri="{FF2B5EF4-FFF2-40B4-BE49-F238E27FC236}">
                  <a16:creationId xmlns:a16="http://schemas.microsoft.com/office/drawing/2014/main" id="{6CB4D485-15B4-7248-93DE-47357A9A34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0" name="Rectangle 34">
                <a:extLst>
                  <a:ext uri="{FF2B5EF4-FFF2-40B4-BE49-F238E27FC236}">
                    <a16:creationId xmlns:a16="http://schemas.microsoft.com/office/drawing/2014/main" id="{17E7BDFE-F5AE-2546-80F1-6D3A420E5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5">
                <a:extLst>
                  <a:ext uri="{FF2B5EF4-FFF2-40B4-BE49-F238E27FC236}">
                    <a16:creationId xmlns:a16="http://schemas.microsoft.com/office/drawing/2014/main" id="{27CBD566-8C0A-0D43-838D-ACD3A1C484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36">
                <a:extLst>
                  <a:ext uri="{FF2B5EF4-FFF2-40B4-BE49-F238E27FC236}">
                    <a16:creationId xmlns:a16="http://schemas.microsoft.com/office/drawing/2014/main" id="{AD1533C6-7181-0B40-AA93-DF9FA720F8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7">
                <a:extLst>
                  <a:ext uri="{FF2B5EF4-FFF2-40B4-BE49-F238E27FC236}">
                    <a16:creationId xmlns:a16="http://schemas.microsoft.com/office/drawing/2014/main" id="{0AD3C1B9-C92D-BB46-B25C-33947C640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38">
              <a:extLst>
                <a:ext uri="{FF2B5EF4-FFF2-40B4-BE49-F238E27FC236}">
                  <a16:creationId xmlns:a16="http://schemas.microsoft.com/office/drawing/2014/main" id="{4A756452-635E-CC4E-B0D8-F467590AD7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6" name="Rectangle 39">
                <a:extLst>
                  <a:ext uri="{FF2B5EF4-FFF2-40B4-BE49-F238E27FC236}">
                    <a16:creationId xmlns:a16="http://schemas.microsoft.com/office/drawing/2014/main" id="{107637FE-00CE-A44F-A5EA-FA149E6AE9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0">
                <a:extLst>
                  <a:ext uri="{FF2B5EF4-FFF2-40B4-BE49-F238E27FC236}">
                    <a16:creationId xmlns:a16="http://schemas.microsoft.com/office/drawing/2014/main" id="{B82B564F-B2F3-BC41-B78F-9EC516DDD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1">
                <a:extLst>
                  <a:ext uri="{FF2B5EF4-FFF2-40B4-BE49-F238E27FC236}">
                    <a16:creationId xmlns:a16="http://schemas.microsoft.com/office/drawing/2014/main" id="{470DDBB4-E781-4E45-9C2A-64EBBFFD4E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2">
                <a:extLst>
                  <a:ext uri="{FF2B5EF4-FFF2-40B4-BE49-F238E27FC236}">
                    <a16:creationId xmlns:a16="http://schemas.microsoft.com/office/drawing/2014/main" id="{A7A4D643-CAD2-F54C-80D4-1C8C43B1B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43">
              <a:extLst>
                <a:ext uri="{FF2B5EF4-FFF2-40B4-BE49-F238E27FC236}">
                  <a16:creationId xmlns:a16="http://schemas.microsoft.com/office/drawing/2014/main" id="{3A0837DC-29F2-4F46-9E11-29C20DB559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2" name="Rectangle 44">
                <a:extLst>
                  <a:ext uri="{FF2B5EF4-FFF2-40B4-BE49-F238E27FC236}">
                    <a16:creationId xmlns:a16="http://schemas.microsoft.com/office/drawing/2014/main" id="{BE48E465-1B00-9D49-AC97-F6F7C2E8C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5">
                <a:extLst>
                  <a:ext uri="{FF2B5EF4-FFF2-40B4-BE49-F238E27FC236}">
                    <a16:creationId xmlns:a16="http://schemas.microsoft.com/office/drawing/2014/main" id="{665052F5-ED4C-3D40-9364-F4472472FF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46">
                <a:extLst>
                  <a:ext uri="{FF2B5EF4-FFF2-40B4-BE49-F238E27FC236}">
                    <a16:creationId xmlns:a16="http://schemas.microsoft.com/office/drawing/2014/main" id="{E4DF1BCE-5122-3E4D-B4AC-67772AC8C7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7">
                <a:extLst>
                  <a:ext uri="{FF2B5EF4-FFF2-40B4-BE49-F238E27FC236}">
                    <a16:creationId xmlns:a16="http://schemas.microsoft.com/office/drawing/2014/main" id="{89E0A5A8-FB3E-4A45-B2D5-BDE5F4692B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48">
              <a:extLst>
                <a:ext uri="{FF2B5EF4-FFF2-40B4-BE49-F238E27FC236}">
                  <a16:creationId xmlns:a16="http://schemas.microsoft.com/office/drawing/2014/main" id="{70683C75-B226-3543-81B5-F2BD7AEC54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8" name="Rectangle 49">
                <a:extLst>
                  <a:ext uri="{FF2B5EF4-FFF2-40B4-BE49-F238E27FC236}">
                    <a16:creationId xmlns:a16="http://schemas.microsoft.com/office/drawing/2014/main" id="{7A428253-9AB8-4F42-86AC-56642765B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0">
                <a:extLst>
                  <a:ext uri="{FF2B5EF4-FFF2-40B4-BE49-F238E27FC236}">
                    <a16:creationId xmlns:a16="http://schemas.microsoft.com/office/drawing/2014/main" id="{1A5E5F46-FA51-0F40-AE49-8605572F5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1">
                <a:extLst>
                  <a:ext uri="{FF2B5EF4-FFF2-40B4-BE49-F238E27FC236}">
                    <a16:creationId xmlns:a16="http://schemas.microsoft.com/office/drawing/2014/main" id="{D6EA7C46-8AD1-8C44-8050-33AA8DD7A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2">
                <a:extLst>
                  <a:ext uri="{FF2B5EF4-FFF2-40B4-BE49-F238E27FC236}">
                    <a16:creationId xmlns:a16="http://schemas.microsoft.com/office/drawing/2014/main" id="{ADD6BE2A-B5E4-2E48-B4DA-75B2FDCCA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53">
              <a:extLst>
                <a:ext uri="{FF2B5EF4-FFF2-40B4-BE49-F238E27FC236}">
                  <a16:creationId xmlns:a16="http://schemas.microsoft.com/office/drawing/2014/main" id="{8165E06C-8754-814D-A59B-8FD0177B53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4" name="Rectangle 54">
                <a:extLst>
                  <a:ext uri="{FF2B5EF4-FFF2-40B4-BE49-F238E27FC236}">
                    <a16:creationId xmlns:a16="http://schemas.microsoft.com/office/drawing/2014/main" id="{9803523F-7203-F345-ADED-865DC350A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5">
                <a:extLst>
                  <a:ext uri="{FF2B5EF4-FFF2-40B4-BE49-F238E27FC236}">
                    <a16:creationId xmlns:a16="http://schemas.microsoft.com/office/drawing/2014/main" id="{DA46AC96-797B-5941-8885-16C0CEFBFD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56">
                <a:extLst>
                  <a:ext uri="{FF2B5EF4-FFF2-40B4-BE49-F238E27FC236}">
                    <a16:creationId xmlns:a16="http://schemas.microsoft.com/office/drawing/2014/main" id="{A348BED6-4B21-034F-BACA-ECC475C61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7">
                <a:extLst>
                  <a:ext uri="{FF2B5EF4-FFF2-40B4-BE49-F238E27FC236}">
                    <a16:creationId xmlns:a16="http://schemas.microsoft.com/office/drawing/2014/main" id="{0C67BFA6-2774-854A-93D8-55B87B85F3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58">
              <a:extLst>
                <a:ext uri="{FF2B5EF4-FFF2-40B4-BE49-F238E27FC236}">
                  <a16:creationId xmlns:a16="http://schemas.microsoft.com/office/drawing/2014/main" id="{0E20F6F6-7237-674E-94CA-C1BBBB045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0" name="Rectangle 59">
                <a:extLst>
                  <a:ext uri="{FF2B5EF4-FFF2-40B4-BE49-F238E27FC236}">
                    <a16:creationId xmlns:a16="http://schemas.microsoft.com/office/drawing/2014/main" id="{DBAE8399-A03A-6E44-9446-9070587EC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0">
                <a:extLst>
                  <a:ext uri="{FF2B5EF4-FFF2-40B4-BE49-F238E27FC236}">
                    <a16:creationId xmlns:a16="http://schemas.microsoft.com/office/drawing/2014/main" id="{CA3809A9-271D-2F46-8955-F984C80FC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1">
                <a:extLst>
                  <a:ext uri="{FF2B5EF4-FFF2-40B4-BE49-F238E27FC236}">
                    <a16:creationId xmlns:a16="http://schemas.microsoft.com/office/drawing/2014/main" id="{0D037D57-28BB-3648-B8EB-4250A34B0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2">
                <a:extLst>
                  <a:ext uri="{FF2B5EF4-FFF2-40B4-BE49-F238E27FC236}">
                    <a16:creationId xmlns:a16="http://schemas.microsoft.com/office/drawing/2014/main" id="{DFD582BF-321F-364E-9D05-53350CD923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63">
              <a:extLst>
                <a:ext uri="{FF2B5EF4-FFF2-40B4-BE49-F238E27FC236}">
                  <a16:creationId xmlns:a16="http://schemas.microsoft.com/office/drawing/2014/main" id="{E12726DB-7EE5-E243-9FB9-15A73CAED5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6" name="Rectangle 64">
                <a:extLst>
                  <a:ext uri="{FF2B5EF4-FFF2-40B4-BE49-F238E27FC236}">
                    <a16:creationId xmlns:a16="http://schemas.microsoft.com/office/drawing/2014/main" id="{5C5D3987-D9C6-6F40-ABEB-4D0295D984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5">
                <a:extLst>
                  <a:ext uri="{FF2B5EF4-FFF2-40B4-BE49-F238E27FC236}">
                    <a16:creationId xmlns:a16="http://schemas.microsoft.com/office/drawing/2014/main" id="{173DC0C7-D94B-1E4D-B1A1-D008FE5AE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66">
                <a:extLst>
                  <a:ext uri="{FF2B5EF4-FFF2-40B4-BE49-F238E27FC236}">
                    <a16:creationId xmlns:a16="http://schemas.microsoft.com/office/drawing/2014/main" id="{94849B1F-2909-C942-9B34-9C0D20D2C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7">
                <a:extLst>
                  <a:ext uri="{FF2B5EF4-FFF2-40B4-BE49-F238E27FC236}">
                    <a16:creationId xmlns:a16="http://schemas.microsoft.com/office/drawing/2014/main" id="{2B96F0F2-CF4F-4D46-B6C8-8A87C5C353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68">
              <a:extLst>
                <a:ext uri="{FF2B5EF4-FFF2-40B4-BE49-F238E27FC236}">
                  <a16:creationId xmlns:a16="http://schemas.microsoft.com/office/drawing/2014/main" id="{712A9312-36DB-F245-918A-A4AF63ADAF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2" name="Rectangle 69">
                <a:extLst>
                  <a:ext uri="{FF2B5EF4-FFF2-40B4-BE49-F238E27FC236}">
                    <a16:creationId xmlns:a16="http://schemas.microsoft.com/office/drawing/2014/main" id="{33F68D39-506B-134E-B390-591C14CB34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0">
                <a:extLst>
                  <a:ext uri="{FF2B5EF4-FFF2-40B4-BE49-F238E27FC236}">
                    <a16:creationId xmlns:a16="http://schemas.microsoft.com/office/drawing/2014/main" id="{0871189D-41C5-E94B-BAB2-C6996E788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1">
                <a:extLst>
                  <a:ext uri="{FF2B5EF4-FFF2-40B4-BE49-F238E27FC236}">
                    <a16:creationId xmlns:a16="http://schemas.microsoft.com/office/drawing/2014/main" id="{4EDB5A23-0A15-094E-A2A8-3ABAC6555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2">
                <a:extLst>
                  <a:ext uri="{FF2B5EF4-FFF2-40B4-BE49-F238E27FC236}">
                    <a16:creationId xmlns:a16="http://schemas.microsoft.com/office/drawing/2014/main" id="{A6DFF519-A475-2D44-B79A-60DD93F0A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73">
              <a:extLst>
                <a:ext uri="{FF2B5EF4-FFF2-40B4-BE49-F238E27FC236}">
                  <a16:creationId xmlns:a16="http://schemas.microsoft.com/office/drawing/2014/main" id="{812B6BC4-4E50-AB42-874A-15E9D7FC9D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8" name="Rectangle 74">
                <a:extLst>
                  <a:ext uri="{FF2B5EF4-FFF2-40B4-BE49-F238E27FC236}">
                    <a16:creationId xmlns:a16="http://schemas.microsoft.com/office/drawing/2014/main" id="{10B3CF41-DF46-7F40-BCBA-733E388A0F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5">
                <a:extLst>
                  <a:ext uri="{FF2B5EF4-FFF2-40B4-BE49-F238E27FC236}">
                    <a16:creationId xmlns:a16="http://schemas.microsoft.com/office/drawing/2014/main" id="{09490481-F2D8-3F40-9DA7-90B1ECA2B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76">
                <a:extLst>
                  <a:ext uri="{FF2B5EF4-FFF2-40B4-BE49-F238E27FC236}">
                    <a16:creationId xmlns:a16="http://schemas.microsoft.com/office/drawing/2014/main" id="{0571F550-46E9-1640-8C21-6BED26826F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7">
                <a:extLst>
                  <a:ext uri="{FF2B5EF4-FFF2-40B4-BE49-F238E27FC236}">
                    <a16:creationId xmlns:a16="http://schemas.microsoft.com/office/drawing/2014/main" id="{FDF8AAA7-4C4D-B743-8716-49BE0ED82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78">
              <a:extLst>
                <a:ext uri="{FF2B5EF4-FFF2-40B4-BE49-F238E27FC236}">
                  <a16:creationId xmlns:a16="http://schemas.microsoft.com/office/drawing/2014/main" id="{C768F846-FE40-F440-BE22-7A873A196E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4" name="Rectangle 79">
                <a:extLst>
                  <a:ext uri="{FF2B5EF4-FFF2-40B4-BE49-F238E27FC236}">
                    <a16:creationId xmlns:a16="http://schemas.microsoft.com/office/drawing/2014/main" id="{A687666E-F1E4-E345-8696-F18815D9C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0">
                <a:extLst>
                  <a:ext uri="{FF2B5EF4-FFF2-40B4-BE49-F238E27FC236}">
                    <a16:creationId xmlns:a16="http://schemas.microsoft.com/office/drawing/2014/main" id="{6DD6FC9D-2F23-8B47-AB88-1C128AF50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6" name="Rectangle 81">
                <a:extLst>
                  <a:ext uri="{FF2B5EF4-FFF2-40B4-BE49-F238E27FC236}">
                    <a16:creationId xmlns:a16="http://schemas.microsoft.com/office/drawing/2014/main" id="{B9C46CBF-8450-944F-A16A-2239B6B202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82">
                <a:extLst>
                  <a:ext uri="{FF2B5EF4-FFF2-40B4-BE49-F238E27FC236}">
                    <a16:creationId xmlns:a16="http://schemas.microsoft.com/office/drawing/2014/main" id="{55C77D5A-EC15-2948-9B90-2FEE957A3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6" name="Rectangle 83">
            <a:extLst>
              <a:ext uri="{FF2B5EF4-FFF2-40B4-BE49-F238E27FC236}">
                <a16:creationId xmlns:a16="http://schemas.microsoft.com/office/drawing/2014/main" id="{2AFED805-51FF-7C41-A4A6-770EC8C3630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77" name="Rectangle 84">
            <a:extLst>
              <a:ext uri="{FF2B5EF4-FFF2-40B4-BE49-F238E27FC236}">
                <a16:creationId xmlns:a16="http://schemas.microsoft.com/office/drawing/2014/main" id="{86991268-F6A3-9340-984F-D4F7641A48B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2" name="Rectangle 86">
            <a:extLst>
              <a:ext uri="{FF2B5EF4-FFF2-40B4-BE49-F238E27FC236}">
                <a16:creationId xmlns:a16="http://schemas.microsoft.com/office/drawing/2014/main" id="{65B40F25-7ED0-DA44-873E-DE48E987AA5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862598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tx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tx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83" name="TextBox 2">
            <a:extLst>
              <a:ext uri="{FF2B5EF4-FFF2-40B4-BE49-F238E27FC236}">
                <a16:creationId xmlns:a16="http://schemas.microsoft.com/office/drawing/2014/main" id="{4524BBE9-A135-9D4C-B5DA-EC77D9031BE3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4" name="图片 83">
            <a:extLst>
              <a:ext uri="{FF2B5EF4-FFF2-40B4-BE49-F238E27FC236}">
                <a16:creationId xmlns:a16="http://schemas.microsoft.com/office/drawing/2014/main" id="{8EF22C0A-C092-9D44-935D-3F2615ADD0EB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rgbClr val="FFFFFF"/>
            </a:solidFill>
            <a:prstDash val="solid"/>
          </a:ln>
          <a:effectLst/>
        </p:spPr>
      </p:pic>
      <p:sp>
        <p:nvSpPr>
          <p:cNvPr id="85" name="副标题 2">
            <a:extLst>
              <a:ext uri="{FF2B5EF4-FFF2-40B4-BE49-F238E27FC236}">
                <a16:creationId xmlns:a16="http://schemas.microsoft.com/office/drawing/2014/main" id="{F80BDD25-4FFE-8346-B91D-05FC840C1CB7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211003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49" r:id="rId1"/>
    <p:sldLayoutId id="2147483980" r:id="rId2"/>
    <p:sldLayoutId id="2147483986" r:id="rId3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840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>
            <a:extLst>
              <a:ext uri="{FF2B5EF4-FFF2-40B4-BE49-F238E27FC236}">
                <a16:creationId xmlns:a16="http://schemas.microsoft.com/office/drawing/2014/main" id="{3355B0D4-6846-924B-AA9C-99607253013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871FFDD-6432-E240-A6DA-1B216C356679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32762DD-A13D-5445-9685-41B4DCE168AB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1" name="Group 18">
              <a:extLst>
                <a:ext uri="{FF2B5EF4-FFF2-40B4-BE49-F238E27FC236}">
                  <a16:creationId xmlns:a16="http://schemas.microsoft.com/office/drawing/2014/main" id="{4AEA648F-58C8-1047-A1AF-A32C632845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2" name="Rectangle 19">
                <a:extLst>
                  <a:ext uri="{FF2B5EF4-FFF2-40B4-BE49-F238E27FC236}">
                    <a16:creationId xmlns:a16="http://schemas.microsoft.com/office/drawing/2014/main" id="{16DAECD4-EFBF-474C-9A0F-358CF912C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0">
                <a:extLst>
                  <a:ext uri="{FF2B5EF4-FFF2-40B4-BE49-F238E27FC236}">
                    <a16:creationId xmlns:a16="http://schemas.microsoft.com/office/drawing/2014/main" id="{CDB54574-D1F2-7E4A-9FC2-1C7AD380EE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1">
                <a:extLst>
                  <a:ext uri="{FF2B5EF4-FFF2-40B4-BE49-F238E27FC236}">
                    <a16:creationId xmlns:a16="http://schemas.microsoft.com/office/drawing/2014/main" id="{1D9E17C3-90E4-7649-B27A-BA4C3C5C05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2">
                <a:extLst>
                  <a:ext uri="{FF2B5EF4-FFF2-40B4-BE49-F238E27FC236}">
                    <a16:creationId xmlns:a16="http://schemas.microsoft.com/office/drawing/2014/main" id="{1E0D0851-FABF-A24F-8902-CFC9EFE2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23">
              <a:extLst>
                <a:ext uri="{FF2B5EF4-FFF2-40B4-BE49-F238E27FC236}">
                  <a16:creationId xmlns:a16="http://schemas.microsoft.com/office/drawing/2014/main" id="{1F001566-E2EE-C748-B643-DC71C04B82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68" name="Rectangle 24">
                <a:extLst>
                  <a:ext uri="{FF2B5EF4-FFF2-40B4-BE49-F238E27FC236}">
                    <a16:creationId xmlns:a16="http://schemas.microsoft.com/office/drawing/2014/main" id="{410F3824-FCF7-F04E-A1AB-F4754391E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25">
                <a:extLst>
                  <a:ext uri="{FF2B5EF4-FFF2-40B4-BE49-F238E27FC236}">
                    <a16:creationId xmlns:a16="http://schemas.microsoft.com/office/drawing/2014/main" id="{98C45CA8-CF88-9E43-A2EB-FBAF0D6DA8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26">
                <a:extLst>
                  <a:ext uri="{FF2B5EF4-FFF2-40B4-BE49-F238E27FC236}">
                    <a16:creationId xmlns:a16="http://schemas.microsoft.com/office/drawing/2014/main" id="{CF33E281-A40D-DA43-A313-57A13192C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27">
                <a:extLst>
                  <a:ext uri="{FF2B5EF4-FFF2-40B4-BE49-F238E27FC236}">
                    <a16:creationId xmlns:a16="http://schemas.microsoft.com/office/drawing/2014/main" id="{7D2AEC8B-63C0-304C-A190-9CA72D7A0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28">
              <a:extLst>
                <a:ext uri="{FF2B5EF4-FFF2-40B4-BE49-F238E27FC236}">
                  <a16:creationId xmlns:a16="http://schemas.microsoft.com/office/drawing/2014/main" id="{0C596433-8603-F24C-AEBC-D056413665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4" name="Rectangle 29">
                <a:extLst>
                  <a:ext uri="{FF2B5EF4-FFF2-40B4-BE49-F238E27FC236}">
                    <a16:creationId xmlns:a16="http://schemas.microsoft.com/office/drawing/2014/main" id="{163DC086-4FD6-B949-B16E-D00693AAE4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0">
                <a:extLst>
                  <a:ext uri="{FF2B5EF4-FFF2-40B4-BE49-F238E27FC236}">
                    <a16:creationId xmlns:a16="http://schemas.microsoft.com/office/drawing/2014/main" id="{D4393B97-292F-F048-A775-5C8CC1D06D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1">
                <a:extLst>
                  <a:ext uri="{FF2B5EF4-FFF2-40B4-BE49-F238E27FC236}">
                    <a16:creationId xmlns:a16="http://schemas.microsoft.com/office/drawing/2014/main" id="{F9ACC9AA-A151-BB47-B95E-BD1794FF1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2">
                <a:extLst>
                  <a:ext uri="{FF2B5EF4-FFF2-40B4-BE49-F238E27FC236}">
                    <a16:creationId xmlns:a16="http://schemas.microsoft.com/office/drawing/2014/main" id="{BDBC2EEE-6947-6242-AA85-D27943ABF7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33">
              <a:extLst>
                <a:ext uri="{FF2B5EF4-FFF2-40B4-BE49-F238E27FC236}">
                  <a16:creationId xmlns:a16="http://schemas.microsoft.com/office/drawing/2014/main" id="{6CB4D485-15B4-7248-93DE-47357A9A34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0" name="Rectangle 34">
                <a:extLst>
                  <a:ext uri="{FF2B5EF4-FFF2-40B4-BE49-F238E27FC236}">
                    <a16:creationId xmlns:a16="http://schemas.microsoft.com/office/drawing/2014/main" id="{17E7BDFE-F5AE-2546-80F1-6D3A420E5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5">
                <a:extLst>
                  <a:ext uri="{FF2B5EF4-FFF2-40B4-BE49-F238E27FC236}">
                    <a16:creationId xmlns:a16="http://schemas.microsoft.com/office/drawing/2014/main" id="{27CBD566-8C0A-0D43-838D-ACD3A1C484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36">
                <a:extLst>
                  <a:ext uri="{FF2B5EF4-FFF2-40B4-BE49-F238E27FC236}">
                    <a16:creationId xmlns:a16="http://schemas.microsoft.com/office/drawing/2014/main" id="{AD1533C6-7181-0B40-AA93-DF9FA720F8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7">
                <a:extLst>
                  <a:ext uri="{FF2B5EF4-FFF2-40B4-BE49-F238E27FC236}">
                    <a16:creationId xmlns:a16="http://schemas.microsoft.com/office/drawing/2014/main" id="{0AD3C1B9-C92D-BB46-B25C-33947C640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38">
              <a:extLst>
                <a:ext uri="{FF2B5EF4-FFF2-40B4-BE49-F238E27FC236}">
                  <a16:creationId xmlns:a16="http://schemas.microsoft.com/office/drawing/2014/main" id="{4A756452-635E-CC4E-B0D8-F467590AD7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6" name="Rectangle 39">
                <a:extLst>
                  <a:ext uri="{FF2B5EF4-FFF2-40B4-BE49-F238E27FC236}">
                    <a16:creationId xmlns:a16="http://schemas.microsoft.com/office/drawing/2014/main" id="{107637FE-00CE-A44F-A5EA-FA149E6AE9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0">
                <a:extLst>
                  <a:ext uri="{FF2B5EF4-FFF2-40B4-BE49-F238E27FC236}">
                    <a16:creationId xmlns:a16="http://schemas.microsoft.com/office/drawing/2014/main" id="{B82B564F-B2F3-BC41-B78F-9EC516DDD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1">
                <a:extLst>
                  <a:ext uri="{FF2B5EF4-FFF2-40B4-BE49-F238E27FC236}">
                    <a16:creationId xmlns:a16="http://schemas.microsoft.com/office/drawing/2014/main" id="{470DDBB4-E781-4E45-9C2A-64EBBFFD4E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2">
                <a:extLst>
                  <a:ext uri="{FF2B5EF4-FFF2-40B4-BE49-F238E27FC236}">
                    <a16:creationId xmlns:a16="http://schemas.microsoft.com/office/drawing/2014/main" id="{A7A4D643-CAD2-F54C-80D4-1C8C43B1B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43">
              <a:extLst>
                <a:ext uri="{FF2B5EF4-FFF2-40B4-BE49-F238E27FC236}">
                  <a16:creationId xmlns:a16="http://schemas.microsoft.com/office/drawing/2014/main" id="{3A0837DC-29F2-4F46-9E11-29C20DB559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2" name="Rectangle 44">
                <a:extLst>
                  <a:ext uri="{FF2B5EF4-FFF2-40B4-BE49-F238E27FC236}">
                    <a16:creationId xmlns:a16="http://schemas.microsoft.com/office/drawing/2014/main" id="{BE48E465-1B00-9D49-AC97-F6F7C2E8C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5">
                <a:extLst>
                  <a:ext uri="{FF2B5EF4-FFF2-40B4-BE49-F238E27FC236}">
                    <a16:creationId xmlns:a16="http://schemas.microsoft.com/office/drawing/2014/main" id="{665052F5-ED4C-3D40-9364-F4472472FF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46">
                <a:extLst>
                  <a:ext uri="{FF2B5EF4-FFF2-40B4-BE49-F238E27FC236}">
                    <a16:creationId xmlns:a16="http://schemas.microsoft.com/office/drawing/2014/main" id="{E4DF1BCE-5122-3E4D-B4AC-67772AC8C7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7">
                <a:extLst>
                  <a:ext uri="{FF2B5EF4-FFF2-40B4-BE49-F238E27FC236}">
                    <a16:creationId xmlns:a16="http://schemas.microsoft.com/office/drawing/2014/main" id="{89E0A5A8-FB3E-4A45-B2D5-BDE5F4692B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48">
              <a:extLst>
                <a:ext uri="{FF2B5EF4-FFF2-40B4-BE49-F238E27FC236}">
                  <a16:creationId xmlns:a16="http://schemas.microsoft.com/office/drawing/2014/main" id="{70683C75-B226-3543-81B5-F2BD7AEC54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8" name="Rectangle 49">
                <a:extLst>
                  <a:ext uri="{FF2B5EF4-FFF2-40B4-BE49-F238E27FC236}">
                    <a16:creationId xmlns:a16="http://schemas.microsoft.com/office/drawing/2014/main" id="{7A428253-9AB8-4F42-86AC-56642765B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0">
                <a:extLst>
                  <a:ext uri="{FF2B5EF4-FFF2-40B4-BE49-F238E27FC236}">
                    <a16:creationId xmlns:a16="http://schemas.microsoft.com/office/drawing/2014/main" id="{1A5E5F46-FA51-0F40-AE49-8605572F5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1">
                <a:extLst>
                  <a:ext uri="{FF2B5EF4-FFF2-40B4-BE49-F238E27FC236}">
                    <a16:creationId xmlns:a16="http://schemas.microsoft.com/office/drawing/2014/main" id="{D6EA7C46-8AD1-8C44-8050-33AA8DD7A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2">
                <a:extLst>
                  <a:ext uri="{FF2B5EF4-FFF2-40B4-BE49-F238E27FC236}">
                    <a16:creationId xmlns:a16="http://schemas.microsoft.com/office/drawing/2014/main" id="{ADD6BE2A-B5E4-2E48-B4DA-75B2FDCCA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53">
              <a:extLst>
                <a:ext uri="{FF2B5EF4-FFF2-40B4-BE49-F238E27FC236}">
                  <a16:creationId xmlns:a16="http://schemas.microsoft.com/office/drawing/2014/main" id="{8165E06C-8754-814D-A59B-8FD0177B53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4" name="Rectangle 54">
                <a:extLst>
                  <a:ext uri="{FF2B5EF4-FFF2-40B4-BE49-F238E27FC236}">
                    <a16:creationId xmlns:a16="http://schemas.microsoft.com/office/drawing/2014/main" id="{9803523F-7203-F345-ADED-865DC350A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5">
                <a:extLst>
                  <a:ext uri="{FF2B5EF4-FFF2-40B4-BE49-F238E27FC236}">
                    <a16:creationId xmlns:a16="http://schemas.microsoft.com/office/drawing/2014/main" id="{DA46AC96-797B-5941-8885-16C0CEFBFD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56">
                <a:extLst>
                  <a:ext uri="{FF2B5EF4-FFF2-40B4-BE49-F238E27FC236}">
                    <a16:creationId xmlns:a16="http://schemas.microsoft.com/office/drawing/2014/main" id="{A348BED6-4B21-034F-BACA-ECC475C61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7">
                <a:extLst>
                  <a:ext uri="{FF2B5EF4-FFF2-40B4-BE49-F238E27FC236}">
                    <a16:creationId xmlns:a16="http://schemas.microsoft.com/office/drawing/2014/main" id="{0C67BFA6-2774-854A-93D8-55B87B85F3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58">
              <a:extLst>
                <a:ext uri="{FF2B5EF4-FFF2-40B4-BE49-F238E27FC236}">
                  <a16:creationId xmlns:a16="http://schemas.microsoft.com/office/drawing/2014/main" id="{0E20F6F6-7237-674E-94CA-C1BBBB045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0" name="Rectangle 59">
                <a:extLst>
                  <a:ext uri="{FF2B5EF4-FFF2-40B4-BE49-F238E27FC236}">
                    <a16:creationId xmlns:a16="http://schemas.microsoft.com/office/drawing/2014/main" id="{DBAE8399-A03A-6E44-9446-9070587EC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0">
                <a:extLst>
                  <a:ext uri="{FF2B5EF4-FFF2-40B4-BE49-F238E27FC236}">
                    <a16:creationId xmlns:a16="http://schemas.microsoft.com/office/drawing/2014/main" id="{CA3809A9-271D-2F46-8955-F984C80FC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1">
                <a:extLst>
                  <a:ext uri="{FF2B5EF4-FFF2-40B4-BE49-F238E27FC236}">
                    <a16:creationId xmlns:a16="http://schemas.microsoft.com/office/drawing/2014/main" id="{0D037D57-28BB-3648-B8EB-4250A34B0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2">
                <a:extLst>
                  <a:ext uri="{FF2B5EF4-FFF2-40B4-BE49-F238E27FC236}">
                    <a16:creationId xmlns:a16="http://schemas.microsoft.com/office/drawing/2014/main" id="{DFD582BF-321F-364E-9D05-53350CD923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63">
              <a:extLst>
                <a:ext uri="{FF2B5EF4-FFF2-40B4-BE49-F238E27FC236}">
                  <a16:creationId xmlns:a16="http://schemas.microsoft.com/office/drawing/2014/main" id="{E12726DB-7EE5-E243-9FB9-15A73CAED5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6" name="Rectangle 64">
                <a:extLst>
                  <a:ext uri="{FF2B5EF4-FFF2-40B4-BE49-F238E27FC236}">
                    <a16:creationId xmlns:a16="http://schemas.microsoft.com/office/drawing/2014/main" id="{5C5D3987-D9C6-6F40-ABEB-4D0295D984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5">
                <a:extLst>
                  <a:ext uri="{FF2B5EF4-FFF2-40B4-BE49-F238E27FC236}">
                    <a16:creationId xmlns:a16="http://schemas.microsoft.com/office/drawing/2014/main" id="{173DC0C7-D94B-1E4D-B1A1-D008FE5AE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66">
                <a:extLst>
                  <a:ext uri="{FF2B5EF4-FFF2-40B4-BE49-F238E27FC236}">
                    <a16:creationId xmlns:a16="http://schemas.microsoft.com/office/drawing/2014/main" id="{94849B1F-2909-C942-9B34-9C0D20D2C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7">
                <a:extLst>
                  <a:ext uri="{FF2B5EF4-FFF2-40B4-BE49-F238E27FC236}">
                    <a16:creationId xmlns:a16="http://schemas.microsoft.com/office/drawing/2014/main" id="{2B96F0F2-CF4F-4D46-B6C8-8A87C5C353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68">
              <a:extLst>
                <a:ext uri="{FF2B5EF4-FFF2-40B4-BE49-F238E27FC236}">
                  <a16:creationId xmlns:a16="http://schemas.microsoft.com/office/drawing/2014/main" id="{712A9312-36DB-F245-918A-A4AF63ADAF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2" name="Rectangle 69">
                <a:extLst>
                  <a:ext uri="{FF2B5EF4-FFF2-40B4-BE49-F238E27FC236}">
                    <a16:creationId xmlns:a16="http://schemas.microsoft.com/office/drawing/2014/main" id="{33F68D39-506B-134E-B390-591C14CB34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0">
                <a:extLst>
                  <a:ext uri="{FF2B5EF4-FFF2-40B4-BE49-F238E27FC236}">
                    <a16:creationId xmlns:a16="http://schemas.microsoft.com/office/drawing/2014/main" id="{0871189D-41C5-E94B-BAB2-C6996E788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1">
                <a:extLst>
                  <a:ext uri="{FF2B5EF4-FFF2-40B4-BE49-F238E27FC236}">
                    <a16:creationId xmlns:a16="http://schemas.microsoft.com/office/drawing/2014/main" id="{4EDB5A23-0A15-094E-A2A8-3ABAC6555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2">
                <a:extLst>
                  <a:ext uri="{FF2B5EF4-FFF2-40B4-BE49-F238E27FC236}">
                    <a16:creationId xmlns:a16="http://schemas.microsoft.com/office/drawing/2014/main" id="{A6DFF519-A475-2D44-B79A-60DD93F0A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73">
              <a:extLst>
                <a:ext uri="{FF2B5EF4-FFF2-40B4-BE49-F238E27FC236}">
                  <a16:creationId xmlns:a16="http://schemas.microsoft.com/office/drawing/2014/main" id="{812B6BC4-4E50-AB42-874A-15E9D7FC9D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8" name="Rectangle 74">
                <a:extLst>
                  <a:ext uri="{FF2B5EF4-FFF2-40B4-BE49-F238E27FC236}">
                    <a16:creationId xmlns:a16="http://schemas.microsoft.com/office/drawing/2014/main" id="{10B3CF41-DF46-7F40-BCBA-733E388A0F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5">
                <a:extLst>
                  <a:ext uri="{FF2B5EF4-FFF2-40B4-BE49-F238E27FC236}">
                    <a16:creationId xmlns:a16="http://schemas.microsoft.com/office/drawing/2014/main" id="{09490481-F2D8-3F40-9DA7-90B1ECA2B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76">
                <a:extLst>
                  <a:ext uri="{FF2B5EF4-FFF2-40B4-BE49-F238E27FC236}">
                    <a16:creationId xmlns:a16="http://schemas.microsoft.com/office/drawing/2014/main" id="{0571F550-46E9-1640-8C21-6BED26826F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7">
                <a:extLst>
                  <a:ext uri="{FF2B5EF4-FFF2-40B4-BE49-F238E27FC236}">
                    <a16:creationId xmlns:a16="http://schemas.microsoft.com/office/drawing/2014/main" id="{FDF8AAA7-4C4D-B743-8716-49BE0ED82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78">
              <a:extLst>
                <a:ext uri="{FF2B5EF4-FFF2-40B4-BE49-F238E27FC236}">
                  <a16:creationId xmlns:a16="http://schemas.microsoft.com/office/drawing/2014/main" id="{C768F846-FE40-F440-BE22-7A873A196E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4" name="Rectangle 79">
                <a:extLst>
                  <a:ext uri="{FF2B5EF4-FFF2-40B4-BE49-F238E27FC236}">
                    <a16:creationId xmlns:a16="http://schemas.microsoft.com/office/drawing/2014/main" id="{A687666E-F1E4-E345-8696-F18815D9C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0">
                <a:extLst>
                  <a:ext uri="{FF2B5EF4-FFF2-40B4-BE49-F238E27FC236}">
                    <a16:creationId xmlns:a16="http://schemas.microsoft.com/office/drawing/2014/main" id="{6DD6FC9D-2F23-8B47-AB88-1C128AF50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6" name="Rectangle 81">
                <a:extLst>
                  <a:ext uri="{FF2B5EF4-FFF2-40B4-BE49-F238E27FC236}">
                    <a16:creationId xmlns:a16="http://schemas.microsoft.com/office/drawing/2014/main" id="{B9C46CBF-8450-944F-A16A-2239B6B202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82">
                <a:extLst>
                  <a:ext uri="{FF2B5EF4-FFF2-40B4-BE49-F238E27FC236}">
                    <a16:creationId xmlns:a16="http://schemas.microsoft.com/office/drawing/2014/main" id="{55C77D5A-EC15-2948-9B90-2FEE957A3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6" name="Rectangle 83">
            <a:extLst>
              <a:ext uri="{FF2B5EF4-FFF2-40B4-BE49-F238E27FC236}">
                <a16:creationId xmlns:a16="http://schemas.microsoft.com/office/drawing/2014/main" id="{2AFED805-51FF-7C41-A4A6-770EC8C3630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77" name="Rectangle 84">
            <a:extLst>
              <a:ext uri="{FF2B5EF4-FFF2-40B4-BE49-F238E27FC236}">
                <a16:creationId xmlns:a16="http://schemas.microsoft.com/office/drawing/2014/main" id="{86991268-F6A3-9340-984F-D4F7641A48B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8" name="Rectangle 86">
            <a:extLst>
              <a:ext uri="{FF2B5EF4-FFF2-40B4-BE49-F238E27FC236}">
                <a16:creationId xmlns:a16="http://schemas.microsoft.com/office/drawing/2014/main" id="{000111CB-2117-444A-9289-896A0F1B9BC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49686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bg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bg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79" name="TextBox 2">
            <a:extLst>
              <a:ext uri="{FF2B5EF4-FFF2-40B4-BE49-F238E27FC236}">
                <a16:creationId xmlns:a16="http://schemas.microsoft.com/office/drawing/2014/main" id="{BCDC607C-3149-044F-8977-A532DBE97944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0" name="图片 79">
            <a:extLst>
              <a:ext uri="{FF2B5EF4-FFF2-40B4-BE49-F238E27FC236}">
                <a16:creationId xmlns:a16="http://schemas.microsoft.com/office/drawing/2014/main" id="{EEEA841A-6AA9-F640-A661-DC91BD568C6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81" name="副标题 2">
            <a:extLst>
              <a:ext uri="{FF2B5EF4-FFF2-40B4-BE49-F238E27FC236}">
                <a16:creationId xmlns:a16="http://schemas.microsoft.com/office/drawing/2014/main" id="{36453C5E-EF89-1E40-88D2-12E883E91FB5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bg1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50798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1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5F1158-B1AA-8F41-AF0A-FEA0EC187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968" y="2394856"/>
            <a:ext cx="6891755" cy="18890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F8FC7CCD-75EB-9C44-BC7D-29679334A8CA}"/>
              </a:ext>
            </a:extLst>
          </p:cNvPr>
          <p:cNvSpPr txBox="1">
            <a:spLocks/>
          </p:cNvSpPr>
          <p:nvPr userDrawn="1"/>
        </p:nvSpPr>
        <p:spPr>
          <a:xfrm>
            <a:off x="7979357" y="2794960"/>
            <a:ext cx="3225168" cy="20299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065"/>
              </a:lnSpc>
            </a:pP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Copyright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©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2023 XXX Technologies Co., Ltd.</a:t>
            </a:r>
            <a:b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</a:b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All Rights Reserved.</a:t>
            </a: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information in this document may contain predictive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statements including, without limitation, statements regarding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future financial and operating results, future product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portfolio, new technology, etc. There are a number of factors that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could cause actual results and developments to differ materially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from those expressed or implied in the predictive statements.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Therefore, such information is provided for reference purpose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only and constitutes neither an offer nor an acceptance. XXX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may change the information at any time without notice. </a:t>
            </a:r>
          </a:p>
          <a:p>
            <a:pPr>
              <a:lnSpc>
                <a:spcPts val="1065"/>
              </a:lnSpc>
            </a:pPr>
            <a:endParaRPr kumimoji="1" lang="zh-CN" altLang="en-US" sz="779" dirty="0">
              <a:solidFill>
                <a:srgbClr val="1D1D1B"/>
              </a:solidFill>
              <a:latin typeface="+mn-lt"/>
            </a:endParaRPr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12B8F806-ABD5-064C-8793-5E22C72554FD}"/>
              </a:ext>
            </a:extLst>
          </p:cNvPr>
          <p:cNvSpPr txBox="1">
            <a:spLocks/>
          </p:cNvSpPr>
          <p:nvPr userDrawn="1"/>
        </p:nvSpPr>
        <p:spPr>
          <a:xfrm>
            <a:off x="7987276" y="1599191"/>
            <a:ext cx="3477701" cy="4911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1"/>
              </a:lnSpc>
              <a:spcBef>
                <a:spcPts val="0"/>
              </a:spcBef>
            </a:pP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把</a:t>
            </a:r>
            <a: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AI</a:t>
            </a: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系统带入每个开发者、每个家庭、</a:t>
            </a:r>
            <a:b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</a:b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每个组织，构建万物互联的智能世界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1235B6F-D691-2C40-93D4-EC5427ADDFB0}"/>
              </a:ext>
            </a:extLst>
          </p:cNvPr>
          <p:cNvSpPr txBox="1">
            <a:spLocks/>
          </p:cNvSpPr>
          <p:nvPr userDrawn="1"/>
        </p:nvSpPr>
        <p:spPr>
          <a:xfrm>
            <a:off x="7977672" y="2106124"/>
            <a:ext cx="3481833" cy="58280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94"/>
              </a:lnSpc>
            </a:pP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Bring AI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System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to every person, home and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intelligent world.</a:t>
            </a:r>
            <a:endParaRPr kumimoji="1" lang="zh-CN" altLang="en-US" sz="1200" dirty="0">
              <a:solidFill>
                <a:srgbClr val="1D1D1B"/>
              </a:solidFill>
              <a:latin typeface="Gill Sans MT" panose="020B0502020104020203" pitchFamily="34" charset="0"/>
              <a:ea typeface="Microsoft YaHei" charset="-122"/>
              <a:cs typeface="Microsoft YaHei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D72D31F-379B-7E48-8BAB-A5640DD86C39}"/>
              </a:ext>
            </a:extLst>
          </p:cNvPr>
          <p:cNvSpPr/>
          <p:nvPr userDrawn="1"/>
        </p:nvSpPr>
        <p:spPr bwMode="auto">
          <a:xfrm>
            <a:off x="618969" y="205786"/>
            <a:ext cx="6891755" cy="6446427"/>
          </a:xfrm>
          <a:prstGeom prst="rect">
            <a:avLst/>
          </a:prstGeom>
          <a:blipFill dpi="0" rotWithShape="1">
            <a:blip r:embed="rId3" cstate="screen">
              <a:alphaModFix amt="3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1F3DDE87-89CE-3848-A1C3-2150D6C0F2CD}"/>
              </a:ext>
            </a:extLst>
          </p:cNvPr>
          <p:cNvSpPr txBox="1"/>
          <p:nvPr userDrawn="1"/>
        </p:nvSpPr>
        <p:spPr>
          <a:xfrm>
            <a:off x="8203300" y="4709847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rgbClr val="C00000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rgbClr val="C00000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EEF0F78-B57F-8D4C-A10F-C1BE427D4B8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7276" y="4788537"/>
            <a:ext cx="144000" cy="144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2" name="副标题 2">
            <a:extLst>
              <a:ext uri="{FF2B5EF4-FFF2-40B4-BE49-F238E27FC236}">
                <a16:creationId xmlns:a16="http://schemas.microsoft.com/office/drawing/2014/main" id="{5307B254-91AE-6640-A8B8-5F31CD80A23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7867185" y="5047174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5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3" name="TextBox 2">
            <a:extLst>
              <a:ext uri="{FF2B5EF4-FFF2-40B4-BE49-F238E27FC236}">
                <a16:creationId xmlns:a16="http://schemas.microsoft.com/office/drawing/2014/main" id="{5D60F0F4-118F-1946-A08D-99C1259DCFE3}"/>
              </a:ext>
            </a:extLst>
          </p:cNvPr>
          <p:cNvSpPr txBox="1"/>
          <p:nvPr userDrawn="1"/>
        </p:nvSpPr>
        <p:spPr>
          <a:xfrm>
            <a:off x="7867185" y="5295498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com/chenzomi12/DeepLearningSystem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848406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ctr" defTabSz="1187798" rtl="0" eaLnBrk="1" latinLnBrk="0" hangingPunct="1">
        <a:lnSpc>
          <a:spcPct val="90000"/>
        </a:lnSpc>
        <a:spcBef>
          <a:spcPct val="0"/>
        </a:spcBef>
        <a:buNone/>
        <a:defRPr sz="6600" b="0" kern="1200">
          <a:solidFill>
            <a:srgbClr val="1D1D1A"/>
          </a:solidFill>
          <a:latin typeface="Futura Medium" panose="020B0602020204020303" pitchFamily="34" charset="-79"/>
          <a:ea typeface="Microsoft YaHei" panose="020B0503020204020204" pitchFamily="34" charset="-122"/>
          <a:cs typeface="Futura Medium" panose="020B0602020204020303" pitchFamily="34" charset="-79"/>
        </a:defRPr>
      </a:lvl1pPr>
    </p:titleStyle>
    <p:bodyStyle>
      <a:lvl1pPr marL="0" indent="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None/>
        <a:defRPr sz="1819" kern="1200">
          <a:solidFill>
            <a:srgbClr val="FFFFFF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593900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hyperlink" Target="https://support.huawei.com/enterprise/zh/doc/EDOC1000181438/b44e5c36" TargetMode="External"/><Relationship Id="rId3" Type="http://schemas.openxmlformats.org/officeDocument/2006/relationships/hyperlink" Target="https://zhuanlan.zhihu.com/p/665172400" TargetMode="External"/><Relationship Id="rId7" Type="http://schemas.openxmlformats.org/officeDocument/2006/relationships/hyperlink" Target="https://zhuanlan.zhihu.com/p/510124232" TargetMode="External"/><Relationship Id="rId2" Type="http://schemas.openxmlformats.org/officeDocument/2006/relationships/hyperlink" Target="https://zhuanlan.zhihu.com/p/643950399" TargetMode="External"/><Relationship Id="rId1" Type="http://schemas.openxmlformats.org/officeDocument/2006/relationships/slideLayout" Target="../slideLayouts/slideLayout28.xml"/><Relationship Id="rId6" Type="http://schemas.openxmlformats.org/officeDocument/2006/relationships/hyperlink" Target="https://developer.aliyun.com/article/774807" TargetMode="External"/><Relationship Id="rId5" Type="http://schemas.openxmlformats.org/officeDocument/2006/relationships/hyperlink" Target="https://help.aliyun.com/zh/ecs/user-guide/block-storage-performance" TargetMode="External"/><Relationship Id="rId4" Type="http://schemas.openxmlformats.org/officeDocument/2006/relationships/hyperlink" Target="https://www.elunicornio.co/?q=beginner-s-guide-to-build-large-language-models-from-ee-Db78K7ux" TargetMode="Externa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91B0F90-5BB2-B14C-B80E-03C5582E7D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-98972"/>
            <a:ext cx="12174701" cy="6956972"/>
          </a:xfrm>
          <a:prstGeom prst="rect">
            <a:avLst/>
          </a:prstGeom>
        </p:spPr>
      </p:pic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0707447-0FCC-074B-826A-17D5170569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62674" y="4149951"/>
            <a:ext cx="2024146" cy="643926"/>
          </a:xfrm>
          <a:prstGeom prst="rect">
            <a:avLst/>
          </a:prstGeom>
          <a:noFill/>
        </p:spPr>
        <p:txBody>
          <a:bodyPr anchor="ctr"/>
          <a:lstStyle/>
          <a:p>
            <a:r>
              <a:rPr lang="en-US" altLang="zh-CN" sz="4800" dirty="0">
                <a:solidFill>
                  <a:schemeClr val="tx2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rPr>
              <a:t>ZOMI</a:t>
            </a:r>
            <a:endParaRPr lang="zh-CN" altLang="en-US" sz="4800" dirty="0">
              <a:solidFill>
                <a:schemeClr val="tx2"/>
              </a:solidFill>
              <a:latin typeface="ACGN-MiaoGB-Flash" panose="02020300000000000000" pitchFamily="18" charset="-122"/>
              <a:ea typeface="ACGN-MiaoGB-Flash" panose="02020300000000000000" pitchFamily="18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A28B713-1474-034E-87C1-E100526817E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2696" y="4149951"/>
            <a:ext cx="676655" cy="676655"/>
          </a:xfrm>
          <a:prstGeom prst="ellipse">
            <a:avLst/>
          </a:prstGeom>
          <a:ln w="19050" cap="rnd">
            <a:solidFill>
              <a:srgbClr val="FFFFFF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id="{34B4C8F5-C78D-B149-9A25-9FB545F187F9}"/>
              </a:ext>
            </a:extLst>
          </p:cNvPr>
          <p:cNvSpPr txBox="1">
            <a:spLocks/>
          </p:cNvSpPr>
          <p:nvPr/>
        </p:nvSpPr>
        <p:spPr>
          <a:xfrm>
            <a:off x="852696" y="692696"/>
            <a:ext cx="6409952" cy="9535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5pPr>
            <a:lvl6pPr marL="609402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6pPr>
            <a:lvl7pPr marL="1218804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7pPr>
            <a:lvl8pPr marL="1828206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8pPr>
            <a:lvl9pPr marL="2437608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9pPr>
          </a:lstStyle>
          <a:p>
            <a:r>
              <a:rPr lang="zh-CN" altLang="en-US" sz="6600" kern="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</a:rPr>
              <a:t>大模型</a:t>
            </a:r>
            <a:r>
              <a:rPr lang="en-US" altLang="zh-CN" sz="4000" kern="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</a:rPr>
              <a:t>-AI</a:t>
            </a:r>
            <a:r>
              <a:rPr lang="zh-CN" altLang="en-US" sz="4000" kern="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</a:rPr>
              <a:t>集群 </a:t>
            </a:r>
            <a:r>
              <a:rPr lang="en-US" altLang="zh-CN" sz="4000" kern="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</a:rPr>
              <a:t>(</a:t>
            </a:r>
            <a:r>
              <a:rPr lang="zh-CN" altLang="en-US" sz="4000" kern="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</a:rPr>
              <a:t>存</a:t>
            </a:r>
            <a:r>
              <a:rPr lang="en-US" altLang="zh-CN" sz="4000" kern="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</a:rPr>
              <a:t>)</a:t>
            </a:r>
            <a:endParaRPr lang="zh-CN" altLang="en-US" sz="6600" kern="0" dirty="0">
              <a:solidFill>
                <a:schemeClr val="tx2"/>
              </a:solidFill>
              <a:latin typeface="Gill Sans MT" panose="020B0502020104020203" pitchFamily="34" charset="0"/>
              <a:ea typeface="+mj-ea"/>
            </a:endParaRPr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74A9CB9F-4DA1-7140-97D3-DE0194B7B103}"/>
              </a:ext>
            </a:extLst>
          </p:cNvPr>
          <p:cNvSpPr txBox="1">
            <a:spLocks/>
          </p:cNvSpPr>
          <p:nvPr/>
        </p:nvSpPr>
        <p:spPr>
          <a:xfrm>
            <a:off x="852697" y="1962001"/>
            <a:ext cx="11076543" cy="1872208"/>
          </a:xfrm>
          <a:prstGeom prst="rect">
            <a:avLst/>
          </a:prstGeom>
          <a:gradFill flip="none" rotWithShape="1">
            <a:gsLst>
              <a:gs pos="29000">
                <a:schemeClr val="bg1">
                  <a:alpha val="0"/>
                </a:schemeClr>
              </a:gs>
              <a:gs pos="62000">
                <a:schemeClr val="bg1">
                  <a:alpha val="32000"/>
                </a:schemeClr>
              </a:gs>
              <a:gs pos="99000">
                <a:srgbClr val="91A2BF"/>
              </a:gs>
            </a:gsLst>
            <a:lin ang="0" scaled="0"/>
            <a:tileRect/>
          </a:gradFill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5pPr>
            <a:lvl6pPr marL="609402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6pPr>
            <a:lvl7pPr marL="1218804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7pPr>
            <a:lvl8pPr marL="1828206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8pPr>
            <a:lvl9pPr marL="2437608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9pPr>
          </a:lstStyle>
          <a:p>
            <a:r>
              <a:rPr lang="zh-CN" altLang="en-US" sz="9600" kern="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</a:rPr>
              <a:t>存储</a:t>
            </a:r>
            <a:r>
              <a:rPr lang="en-US" altLang="zh-CN" sz="9600" kern="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</a:rPr>
              <a:t>&amp;</a:t>
            </a:r>
            <a:r>
              <a:rPr lang="zh-CN" altLang="en-US" sz="9600" kern="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</a:rPr>
              <a:t>大模型中挑战</a:t>
            </a:r>
            <a:endParaRPr lang="zh-CN" altLang="en-US" sz="11500" kern="0" dirty="0">
              <a:solidFill>
                <a:schemeClr val="tx2"/>
              </a:solidFill>
              <a:latin typeface="Gill Sans MT" panose="020B0502020104020203" pitchFamily="34" charset="0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822548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BBB0B19F-499C-754B-870A-9A87A9BB1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大模型业务全流程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2698B289-E623-B94C-A12E-F85288BA871D}"/>
              </a:ext>
            </a:extLst>
          </p:cNvPr>
          <p:cNvGrpSpPr/>
          <p:nvPr/>
        </p:nvGrpSpPr>
        <p:grpSpPr>
          <a:xfrm>
            <a:off x="568304" y="2426956"/>
            <a:ext cx="2802062" cy="2532963"/>
            <a:chOff x="1443209" y="1288662"/>
            <a:chExt cx="2399377" cy="2532963"/>
          </a:xfrm>
        </p:grpSpPr>
        <p:sp>
          <p:nvSpPr>
            <p:cNvPr id="9" name="圆角矩形 8">
              <a:extLst>
                <a:ext uri="{FF2B5EF4-FFF2-40B4-BE49-F238E27FC236}">
                  <a16:creationId xmlns:a16="http://schemas.microsoft.com/office/drawing/2014/main" id="{C9CADC98-7C29-C94C-8678-939463496B64}"/>
                </a:ext>
              </a:extLst>
            </p:cNvPr>
            <p:cNvSpPr/>
            <p:nvPr/>
          </p:nvSpPr>
          <p:spPr>
            <a:xfrm>
              <a:off x="1443209" y="1288662"/>
              <a:ext cx="2385849" cy="346841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b="1" dirty="0">
                  <a:solidFill>
                    <a:schemeClr val="tx2"/>
                  </a:solidFill>
                  <a:latin typeface="+mn-ea"/>
                </a:rPr>
                <a:t>数据 </a:t>
              </a:r>
              <a:r>
                <a:rPr kumimoji="1" lang="en-US" altLang="zh-CN" b="1" dirty="0">
                  <a:solidFill>
                    <a:schemeClr val="tx2"/>
                  </a:solidFill>
                  <a:latin typeface="+mn-ea"/>
                </a:rPr>
                <a:t>&amp;</a:t>
              </a:r>
              <a:r>
                <a:rPr kumimoji="1" lang="zh-CN" altLang="en-US" b="1" dirty="0">
                  <a:solidFill>
                    <a:schemeClr val="tx2"/>
                  </a:solidFill>
                  <a:latin typeface="+mn-ea"/>
                </a:rPr>
                <a:t> 模型算法</a:t>
              </a: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DCD72351-B007-3F4C-9777-E51502F7A45A}"/>
                </a:ext>
              </a:extLst>
            </p:cNvPr>
            <p:cNvSpPr/>
            <p:nvPr/>
          </p:nvSpPr>
          <p:spPr>
            <a:xfrm>
              <a:off x="1456737" y="1785758"/>
              <a:ext cx="2385849" cy="34684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b="1" dirty="0">
                  <a:solidFill>
                    <a:schemeClr val="tx2"/>
                  </a:solidFill>
                  <a:latin typeface="+mn-ea"/>
                </a:rPr>
                <a:t>2.</a:t>
              </a:r>
              <a:r>
                <a:rPr kumimoji="1" lang="zh-CN" altLang="en-US" sz="1400" b="1" dirty="0">
                  <a:solidFill>
                    <a:schemeClr val="tx2"/>
                  </a:solidFill>
                  <a:latin typeface="+mn-ea"/>
                </a:rPr>
                <a:t> 数据处理</a:t>
              </a: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6855BC35-A04E-194C-AD47-C2C9B741E56F}"/>
                </a:ext>
              </a:extLst>
            </p:cNvPr>
            <p:cNvSpPr/>
            <p:nvPr/>
          </p:nvSpPr>
          <p:spPr>
            <a:xfrm>
              <a:off x="1456735" y="2851791"/>
              <a:ext cx="2385849" cy="34684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b="1" dirty="0">
                  <a:solidFill>
                    <a:schemeClr val="tx2"/>
                  </a:solidFill>
                  <a:latin typeface="+mn-ea"/>
                </a:rPr>
                <a:t>3.</a:t>
              </a:r>
              <a:r>
                <a:rPr kumimoji="1" lang="zh-CN" altLang="en-US" sz="1400" b="1" dirty="0">
                  <a:solidFill>
                    <a:schemeClr val="tx2"/>
                  </a:solidFill>
                  <a:latin typeface="+mn-ea"/>
                </a:rPr>
                <a:t> 模型算法</a:t>
              </a:r>
            </a:p>
          </p:txBody>
        </p:sp>
        <p:sp>
          <p:nvSpPr>
            <p:cNvPr id="21" name="圆角矩形 20">
              <a:extLst>
                <a:ext uri="{FF2B5EF4-FFF2-40B4-BE49-F238E27FC236}">
                  <a16:creationId xmlns:a16="http://schemas.microsoft.com/office/drawing/2014/main" id="{974C207A-9B1C-9D47-8A50-CD18C53E7881}"/>
                </a:ext>
              </a:extLst>
            </p:cNvPr>
            <p:cNvSpPr/>
            <p:nvPr/>
          </p:nvSpPr>
          <p:spPr>
            <a:xfrm>
              <a:off x="1456736" y="2215182"/>
              <a:ext cx="2385848" cy="540883"/>
            </a:xfrm>
            <a:prstGeom prst="roundRect">
              <a:avLst>
                <a:gd name="adj" fmla="val 15071"/>
              </a:avLst>
            </a:prstGeom>
            <a:noFill/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00"/>
            </a:p>
          </p:txBody>
        </p:sp>
        <p:sp>
          <p:nvSpPr>
            <p:cNvPr id="22" name="圆角矩形 21">
              <a:extLst>
                <a:ext uri="{FF2B5EF4-FFF2-40B4-BE49-F238E27FC236}">
                  <a16:creationId xmlns:a16="http://schemas.microsoft.com/office/drawing/2014/main" id="{A18D350F-4981-764E-A3C8-4596DDF5E21A}"/>
                </a:ext>
              </a:extLst>
            </p:cNvPr>
            <p:cNvSpPr/>
            <p:nvPr/>
          </p:nvSpPr>
          <p:spPr>
            <a:xfrm>
              <a:off x="1456736" y="3280741"/>
              <a:ext cx="2385848" cy="540884"/>
            </a:xfrm>
            <a:prstGeom prst="roundRect">
              <a:avLst>
                <a:gd name="adj" fmla="val 16850"/>
              </a:avLst>
            </a:prstGeom>
            <a:noFill/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00"/>
            </a:p>
          </p:txBody>
        </p:sp>
        <p:sp>
          <p:nvSpPr>
            <p:cNvPr id="23" name="圆角矩形 22">
              <a:extLst>
                <a:ext uri="{FF2B5EF4-FFF2-40B4-BE49-F238E27FC236}">
                  <a16:creationId xmlns:a16="http://schemas.microsoft.com/office/drawing/2014/main" id="{8A599A53-BC58-0A4B-BCA2-EDBBB8E226E1}"/>
                </a:ext>
              </a:extLst>
            </p:cNvPr>
            <p:cNvSpPr/>
            <p:nvPr/>
          </p:nvSpPr>
          <p:spPr>
            <a:xfrm>
              <a:off x="1558877" y="2316194"/>
              <a:ext cx="597451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开源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数据</a:t>
              </a:r>
            </a:p>
          </p:txBody>
        </p:sp>
        <p:sp>
          <p:nvSpPr>
            <p:cNvPr id="24" name="圆角矩形 23">
              <a:extLst>
                <a:ext uri="{FF2B5EF4-FFF2-40B4-BE49-F238E27FC236}">
                  <a16:creationId xmlns:a16="http://schemas.microsoft.com/office/drawing/2014/main" id="{4EEB47F0-794A-5143-8807-A748492596D8}"/>
                </a:ext>
              </a:extLst>
            </p:cNvPr>
            <p:cNvSpPr/>
            <p:nvPr/>
          </p:nvSpPr>
          <p:spPr>
            <a:xfrm>
              <a:off x="2269963" y="2316194"/>
              <a:ext cx="699592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数据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预处理</a:t>
              </a:r>
            </a:p>
          </p:txBody>
        </p:sp>
        <p:sp>
          <p:nvSpPr>
            <p:cNvPr id="25" name="圆角矩形 24">
              <a:extLst>
                <a:ext uri="{FF2B5EF4-FFF2-40B4-BE49-F238E27FC236}">
                  <a16:creationId xmlns:a16="http://schemas.microsoft.com/office/drawing/2014/main" id="{C9906E98-C1E9-294A-93E7-60AA6FCCF494}"/>
                </a:ext>
              </a:extLst>
            </p:cNvPr>
            <p:cNvSpPr/>
            <p:nvPr/>
          </p:nvSpPr>
          <p:spPr>
            <a:xfrm>
              <a:off x="3083189" y="2316194"/>
              <a:ext cx="658039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向量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数据库</a:t>
              </a:r>
            </a:p>
          </p:txBody>
        </p:sp>
        <p:sp>
          <p:nvSpPr>
            <p:cNvPr id="26" name="圆角矩形 25">
              <a:extLst>
                <a:ext uri="{FF2B5EF4-FFF2-40B4-BE49-F238E27FC236}">
                  <a16:creationId xmlns:a16="http://schemas.microsoft.com/office/drawing/2014/main" id="{6BC41BAF-D448-6749-9F39-387CFD8F709D}"/>
                </a:ext>
              </a:extLst>
            </p:cNvPr>
            <p:cNvSpPr/>
            <p:nvPr/>
          </p:nvSpPr>
          <p:spPr>
            <a:xfrm>
              <a:off x="1563582" y="3377762"/>
              <a:ext cx="952711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000" dirty="0">
                  <a:solidFill>
                    <a:srgbClr val="1D1D1A"/>
                  </a:solidFill>
                </a:rPr>
                <a:t>LLM</a:t>
              </a:r>
              <a:r>
                <a:rPr kumimoji="1" lang="zh-CN" altLang="en-US" sz="1000" dirty="0">
                  <a:solidFill>
                    <a:srgbClr val="1D1D1A"/>
                  </a:solidFill>
                </a:rPr>
                <a:t>模型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架构</a:t>
              </a:r>
            </a:p>
          </p:txBody>
        </p:sp>
        <p:sp>
          <p:nvSpPr>
            <p:cNvPr id="27" name="圆角矩形 26">
              <a:extLst>
                <a:ext uri="{FF2B5EF4-FFF2-40B4-BE49-F238E27FC236}">
                  <a16:creationId xmlns:a16="http://schemas.microsoft.com/office/drawing/2014/main" id="{90A76E66-1204-E243-BBC6-ADEC217BCE1C}"/>
                </a:ext>
              </a:extLst>
            </p:cNvPr>
            <p:cNvSpPr/>
            <p:nvPr/>
          </p:nvSpPr>
          <p:spPr>
            <a:xfrm>
              <a:off x="2611098" y="3377762"/>
              <a:ext cx="1136682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多模态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一切皆</a:t>
              </a:r>
              <a:r>
                <a:rPr kumimoji="1" lang="en-US" altLang="zh-CN" sz="1000" dirty="0">
                  <a:solidFill>
                    <a:srgbClr val="1D1D1A"/>
                  </a:solidFill>
                </a:rPr>
                <a:t>Tokens</a:t>
              </a:r>
              <a:endParaRPr kumimoji="1" lang="zh-CN" altLang="en-US" sz="1000" dirty="0">
                <a:solidFill>
                  <a:srgbClr val="1D1D1A"/>
                </a:solidFill>
              </a:endParaRPr>
            </a:p>
          </p:txBody>
        </p:sp>
      </p:grpSp>
      <p:sp>
        <p:nvSpPr>
          <p:cNvPr id="29" name="右箭头 28">
            <a:extLst>
              <a:ext uri="{FF2B5EF4-FFF2-40B4-BE49-F238E27FC236}">
                <a16:creationId xmlns:a16="http://schemas.microsoft.com/office/drawing/2014/main" id="{363C66BD-EA59-8541-93AA-4AD048F43833}"/>
              </a:ext>
            </a:extLst>
          </p:cNvPr>
          <p:cNvSpPr/>
          <p:nvPr/>
        </p:nvSpPr>
        <p:spPr>
          <a:xfrm>
            <a:off x="8073606" y="3491204"/>
            <a:ext cx="443351" cy="404466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F71FB515-8DA5-BC45-AB8F-4FA564D67B39}"/>
              </a:ext>
            </a:extLst>
          </p:cNvPr>
          <p:cNvGrpSpPr/>
          <p:nvPr/>
        </p:nvGrpSpPr>
        <p:grpSpPr>
          <a:xfrm>
            <a:off x="4019467" y="2433765"/>
            <a:ext cx="3891130" cy="2519345"/>
            <a:chOff x="4231956" y="1288662"/>
            <a:chExt cx="3402328" cy="2519345"/>
          </a:xfrm>
        </p:grpSpPr>
        <p:sp>
          <p:nvSpPr>
            <p:cNvPr id="11" name="圆角矩形 10">
              <a:extLst>
                <a:ext uri="{FF2B5EF4-FFF2-40B4-BE49-F238E27FC236}">
                  <a16:creationId xmlns:a16="http://schemas.microsoft.com/office/drawing/2014/main" id="{BECA879D-29BA-A54D-AF2B-5E10567C55C2}"/>
                </a:ext>
              </a:extLst>
            </p:cNvPr>
            <p:cNvSpPr/>
            <p:nvPr/>
          </p:nvSpPr>
          <p:spPr>
            <a:xfrm>
              <a:off x="4231956" y="1288662"/>
              <a:ext cx="3380538" cy="346841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b="1" dirty="0">
                  <a:solidFill>
                    <a:schemeClr val="tx2"/>
                  </a:solidFill>
                  <a:latin typeface="+mn-ea"/>
                </a:rPr>
                <a:t>模型训练 </a:t>
              </a:r>
              <a:r>
                <a:rPr kumimoji="1" lang="en-US" altLang="zh-CN" b="1" dirty="0">
                  <a:solidFill>
                    <a:schemeClr val="tx2"/>
                  </a:solidFill>
                  <a:latin typeface="+mn-ea"/>
                </a:rPr>
                <a:t>&amp;</a:t>
              </a:r>
              <a:r>
                <a:rPr kumimoji="1" lang="zh-CN" altLang="en-US" b="1" dirty="0">
                  <a:solidFill>
                    <a:schemeClr val="tx2"/>
                  </a:solidFill>
                  <a:latin typeface="+mn-ea"/>
                </a:rPr>
                <a:t> 微调</a:t>
              </a:r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6ABEB599-D7A4-1245-BF25-E7B76A2C0D00}"/>
                </a:ext>
              </a:extLst>
            </p:cNvPr>
            <p:cNvSpPr/>
            <p:nvPr/>
          </p:nvSpPr>
          <p:spPr>
            <a:xfrm>
              <a:off x="4253747" y="1785758"/>
              <a:ext cx="2012723" cy="34684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b="1" dirty="0">
                  <a:solidFill>
                    <a:schemeClr val="tx2"/>
                  </a:solidFill>
                  <a:latin typeface="+mn-ea"/>
                </a:rPr>
                <a:t>4.</a:t>
              </a:r>
              <a:r>
                <a:rPr kumimoji="1" lang="zh-CN" altLang="en-US" sz="1400" b="1" dirty="0">
                  <a:solidFill>
                    <a:schemeClr val="tx2"/>
                  </a:solidFill>
                  <a:latin typeface="+mn-ea"/>
                </a:rPr>
                <a:t> 模型训练</a:t>
              </a:r>
            </a:p>
          </p:txBody>
        </p:sp>
        <p:sp>
          <p:nvSpPr>
            <p:cNvPr id="31" name="圆角矩形 30">
              <a:extLst>
                <a:ext uri="{FF2B5EF4-FFF2-40B4-BE49-F238E27FC236}">
                  <a16:creationId xmlns:a16="http://schemas.microsoft.com/office/drawing/2014/main" id="{7FF7058F-E62D-D74B-8ABC-396BCBD2E786}"/>
                </a:ext>
              </a:extLst>
            </p:cNvPr>
            <p:cNvSpPr/>
            <p:nvPr/>
          </p:nvSpPr>
          <p:spPr>
            <a:xfrm>
              <a:off x="4253742" y="2215182"/>
              <a:ext cx="2012722" cy="1592825"/>
            </a:xfrm>
            <a:prstGeom prst="roundRect">
              <a:avLst>
                <a:gd name="adj" fmla="val 7421"/>
              </a:avLst>
            </a:prstGeom>
            <a:noFill/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00" dirty="0"/>
            </a:p>
          </p:txBody>
        </p:sp>
        <p:sp>
          <p:nvSpPr>
            <p:cNvPr id="32" name="圆角矩形 31">
              <a:extLst>
                <a:ext uri="{FF2B5EF4-FFF2-40B4-BE49-F238E27FC236}">
                  <a16:creationId xmlns:a16="http://schemas.microsoft.com/office/drawing/2014/main" id="{0C23B022-416C-5F45-81DF-E2D5369E64A8}"/>
                </a:ext>
              </a:extLst>
            </p:cNvPr>
            <p:cNvSpPr/>
            <p:nvPr/>
          </p:nvSpPr>
          <p:spPr>
            <a:xfrm>
              <a:off x="4374187" y="2326027"/>
              <a:ext cx="439322" cy="452145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混合精度</a:t>
              </a:r>
            </a:p>
          </p:txBody>
        </p:sp>
        <p:sp>
          <p:nvSpPr>
            <p:cNvPr id="34" name="圆角矩形 33">
              <a:extLst>
                <a:ext uri="{FF2B5EF4-FFF2-40B4-BE49-F238E27FC236}">
                  <a16:creationId xmlns:a16="http://schemas.microsoft.com/office/drawing/2014/main" id="{1074A579-4115-4042-AC82-BFE200BAB226}"/>
                </a:ext>
              </a:extLst>
            </p:cNvPr>
            <p:cNvSpPr/>
            <p:nvPr/>
          </p:nvSpPr>
          <p:spPr>
            <a:xfrm>
              <a:off x="4374187" y="3329122"/>
              <a:ext cx="1760465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训练集群稳定性</a:t>
              </a:r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6D315ADF-F941-8B45-AE52-7A11F1D88C23}"/>
                </a:ext>
              </a:extLst>
            </p:cNvPr>
            <p:cNvSpPr/>
            <p:nvPr/>
          </p:nvSpPr>
          <p:spPr>
            <a:xfrm>
              <a:off x="6353509" y="1785758"/>
              <a:ext cx="1280775" cy="34684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b="1" dirty="0">
                  <a:solidFill>
                    <a:schemeClr val="tx2"/>
                  </a:solidFill>
                  <a:latin typeface="+mn-ea"/>
                </a:rPr>
                <a:t>6.</a:t>
              </a:r>
              <a:r>
                <a:rPr kumimoji="1" lang="zh-CN" altLang="en-US" sz="1400" b="1" dirty="0">
                  <a:solidFill>
                    <a:schemeClr val="tx2"/>
                  </a:solidFill>
                  <a:latin typeface="+mn-ea"/>
                </a:rPr>
                <a:t> 模型微调</a:t>
              </a:r>
            </a:p>
          </p:txBody>
        </p:sp>
        <p:sp>
          <p:nvSpPr>
            <p:cNvPr id="36" name="圆角矩形 35">
              <a:extLst>
                <a:ext uri="{FF2B5EF4-FFF2-40B4-BE49-F238E27FC236}">
                  <a16:creationId xmlns:a16="http://schemas.microsoft.com/office/drawing/2014/main" id="{B5DCFD3E-EEFA-7348-AD00-3A001207CF2D}"/>
                </a:ext>
              </a:extLst>
            </p:cNvPr>
            <p:cNvSpPr/>
            <p:nvPr/>
          </p:nvSpPr>
          <p:spPr>
            <a:xfrm>
              <a:off x="6353509" y="2215182"/>
              <a:ext cx="1280775" cy="1592825"/>
            </a:xfrm>
            <a:prstGeom prst="roundRect">
              <a:avLst>
                <a:gd name="adj" fmla="val 8501"/>
              </a:avLst>
            </a:prstGeom>
            <a:noFill/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00" dirty="0"/>
            </a:p>
          </p:txBody>
        </p:sp>
        <p:sp>
          <p:nvSpPr>
            <p:cNvPr id="37" name="圆角矩形 36">
              <a:extLst>
                <a:ext uri="{FF2B5EF4-FFF2-40B4-BE49-F238E27FC236}">
                  <a16:creationId xmlns:a16="http://schemas.microsoft.com/office/drawing/2014/main" id="{1B84AB5B-C8BD-3E44-9F29-CF18B8CAF3D7}"/>
                </a:ext>
              </a:extLst>
            </p:cNvPr>
            <p:cNvSpPr/>
            <p:nvPr/>
          </p:nvSpPr>
          <p:spPr>
            <a:xfrm>
              <a:off x="6471877" y="2379909"/>
              <a:ext cx="1056863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全参微调</a:t>
              </a:r>
            </a:p>
          </p:txBody>
        </p:sp>
        <p:sp>
          <p:nvSpPr>
            <p:cNvPr id="38" name="圆角矩形 37">
              <a:extLst>
                <a:ext uri="{FF2B5EF4-FFF2-40B4-BE49-F238E27FC236}">
                  <a16:creationId xmlns:a16="http://schemas.microsoft.com/office/drawing/2014/main" id="{447E38B3-E690-8143-8B36-E6C120E625D7}"/>
                </a:ext>
              </a:extLst>
            </p:cNvPr>
            <p:cNvSpPr/>
            <p:nvPr/>
          </p:nvSpPr>
          <p:spPr>
            <a:xfrm>
              <a:off x="6471877" y="2853712"/>
              <a:ext cx="1056863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低参微调</a:t>
              </a:r>
            </a:p>
          </p:txBody>
        </p:sp>
        <p:sp>
          <p:nvSpPr>
            <p:cNvPr id="39" name="圆角矩形 38">
              <a:extLst>
                <a:ext uri="{FF2B5EF4-FFF2-40B4-BE49-F238E27FC236}">
                  <a16:creationId xmlns:a16="http://schemas.microsoft.com/office/drawing/2014/main" id="{728625CD-70D4-5044-84B8-5DF42842F212}"/>
                </a:ext>
              </a:extLst>
            </p:cNvPr>
            <p:cNvSpPr/>
            <p:nvPr/>
          </p:nvSpPr>
          <p:spPr>
            <a:xfrm>
              <a:off x="6471877" y="3327516"/>
              <a:ext cx="1056863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指令微调</a:t>
              </a:r>
            </a:p>
          </p:txBody>
        </p:sp>
        <p:sp>
          <p:nvSpPr>
            <p:cNvPr id="40" name="圆角矩形 39">
              <a:extLst>
                <a:ext uri="{FF2B5EF4-FFF2-40B4-BE49-F238E27FC236}">
                  <a16:creationId xmlns:a16="http://schemas.microsoft.com/office/drawing/2014/main" id="{64BE5E12-3765-A74D-A2E1-7FC6077B0937}"/>
                </a:ext>
              </a:extLst>
            </p:cNvPr>
            <p:cNvSpPr/>
            <p:nvPr/>
          </p:nvSpPr>
          <p:spPr>
            <a:xfrm>
              <a:off x="4877037" y="2326027"/>
              <a:ext cx="439322" cy="452145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梯度检查</a:t>
              </a:r>
            </a:p>
          </p:txBody>
        </p:sp>
        <p:sp>
          <p:nvSpPr>
            <p:cNvPr id="41" name="圆角矩形 40">
              <a:extLst>
                <a:ext uri="{FF2B5EF4-FFF2-40B4-BE49-F238E27FC236}">
                  <a16:creationId xmlns:a16="http://schemas.microsoft.com/office/drawing/2014/main" id="{7043F888-21C7-8245-8BE5-540512ABBBF6}"/>
                </a:ext>
              </a:extLst>
            </p:cNvPr>
            <p:cNvSpPr/>
            <p:nvPr/>
          </p:nvSpPr>
          <p:spPr>
            <a:xfrm>
              <a:off x="5379886" y="2326027"/>
              <a:ext cx="439322" cy="452145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梯度累积</a:t>
              </a:r>
            </a:p>
          </p:txBody>
        </p:sp>
        <p:sp>
          <p:nvSpPr>
            <p:cNvPr id="42" name="圆角矩形 41">
              <a:extLst>
                <a:ext uri="{FF2B5EF4-FFF2-40B4-BE49-F238E27FC236}">
                  <a16:creationId xmlns:a16="http://schemas.microsoft.com/office/drawing/2014/main" id="{1FEFCB3D-25F6-D747-92AF-9B303D1AFCB2}"/>
                </a:ext>
              </a:extLst>
            </p:cNvPr>
            <p:cNvSpPr/>
            <p:nvPr/>
          </p:nvSpPr>
          <p:spPr>
            <a:xfrm>
              <a:off x="4374188" y="2880226"/>
              <a:ext cx="1765846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000" dirty="0">
                  <a:solidFill>
                    <a:srgbClr val="1D1D1A"/>
                  </a:solidFill>
                </a:rPr>
                <a:t>5.</a:t>
              </a:r>
              <a:r>
                <a:rPr kumimoji="1" lang="zh-CN" altLang="en-US" sz="1000" dirty="0">
                  <a:solidFill>
                    <a:srgbClr val="1D1D1A"/>
                  </a:solidFill>
                </a:rPr>
                <a:t> 分布式并行</a:t>
              </a:r>
            </a:p>
          </p:txBody>
        </p: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DBA35242-0F36-1C4C-A25A-26F19AE7B24C}"/>
                </a:ext>
              </a:extLst>
            </p:cNvPr>
            <p:cNvSpPr/>
            <p:nvPr/>
          </p:nvSpPr>
          <p:spPr>
            <a:xfrm>
              <a:off x="5868903" y="2385542"/>
              <a:ext cx="312906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zh-CN" sz="1000" dirty="0">
                  <a:solidFill>
                    <a:srgbClr val="1D1D1A"/>
                  </a:solidFill>
                </a:rPr>
                <a:t>…</a:t>
              </a:r>
              <a:endParaRPr kumimoji="1" lang="zh-CN" altLang="en-US" sz="1000" dirty="0">
                <a:solidFill>
                  <a:srgbClr val="1D1D1A"/>
                </a:solidFill>
              </a:endParaRPr>
            </a:p>
          </p:txBody>
        </p: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3F11F578-8BB8-FF4E-B178-98FC9F3BA62F}"/>
              </a:ext>
            </a:extLst>
          </p:cNvPr>
          <p:cNvGrpSpPr/>
          <p:nvPr/>
        </p:nvGrpSpPr>
        <p:grpSpPr>
          <a:xfrm>
            <a:off x="8586834" y="2432522"/>
            <a:ext cx="3000274" cy="2521830"/>
            <a:chOff x="8015389" y="1288662"/>
            <a:chExt cx="2407623" cy="2521830"/>
          </a:xfrm>
        </p:grpSpPr>
        <p:sp>
          <p:nvSpPr>
            <p:cNvPr id="12" name="圆角矩形 11">
              <a:extLst>
                <a:ext uri="{FF2B5EF4-FFF2-40B4-BE49-F238E27FC236}">
                  <a16:creationId xmlns:a16="http://schemas.microsoft.com/office/drawing/2014/main" id="{3B02FAC4-2517-5547-AC49-C3FC699FFDF8}"/>
                </a:ext>
              </a:extLst>
            </p:cNvPr>
            <p:cNvSpPr/>
            <p:nvPr/>
          </p:nvSpPr>
          <p:spPr>
            <a:xfrm>
              <a:off x="8015389" y="1288662"/>
              <a:ext cx="2385850" cy="346841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b="1" dirty="0">
                  <a:solidFill>
                    <a:schemeClr val="tx2"/>
                  </a:solidFill>
                  <a:latin typeface="+mn-ea"/>
                </a:rPr>
                <a:t>模型验证 </a:t>
              </a:r>
              <a:r>
                <a:rPr kumimoji="1" lang="en-US" altLang="zh-CN" b="1" dirty="0">
                  <a:solidFill>
                    <a:schemeClr val="tx2"/>
                  </a:solidFill>
                  <a:latin typeface="+mn-ea"/>
                </a:rPr>
                <a:t>&amp;</a:t>
              </a:r>
              <a:r>
                <a:rPr kumimoji="1" lang="zh-CN" altLang="en-US" b="1" dirty="0">
                  <a:solidFill>
                    <a:schemeClr val="tx2"/>
                  </a:solidFill>
                  <a:latin typeface="+mn-ea"/>
                </a:rPr>
                <a:t> 推理部署</a:t>
              </a:r>
            </a:p>
          </p:txBody>
        </p:sp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AFC160AC-5479-FF45-B4B0-B30015E44243}"/>
                </a:ext>
              </a:extLst>
            </p:cNvPr>
            <p:cNvSpPr/>
            <p:nvPr/>
          </p:nvSpPr>
          <p:spPr>
            <a:xfrm>
              <a:off x="8037163" y="1785758"/>
              <a:ext cx="2385849" cy="34684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b="1" dirty="0">
                  <a:solidFill>
                    <a:schemeClr val="tx2"/>
                  </a:solidFill>
                  <a:latin typeface="+mn-ea"/>
                </a:rPr>
                <a:t>7.</a:t>
              </a:r>
              <a:r>
                <a:rPr kumimoji="1" lang="zh-CN" altLang="en-US" sz="1400" b="1" dirty="0">
                  <a:solidFill>
                    <a:schemeClr val="tx2"/>
                  </a:solidFill>
                  <a:latin typeface="+mn-ea"/>
                </a:rPr>
                <a:t> 模型验证</a:t>
              </a:r>
            </a:p>
          </p:txBody>
        </p:sp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17BE849B-7C36-EC45-9903-81EF4BFCAF7D}"/>
                </a:ext>
              </a:extLst>
            </p:cNvPr>
            <p:cNvSpPr/>
            <p:nvPr/>
          </p:nvSpPr>
          <p:spPr>
            <a:xfrm>
              <a:off x="8037161" y="2837967"/>
              <a:ext cx="2385849" cy="34684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b="1" dirty="0">
                  <a:solidFill>
                    <a:schemeClr val="tx2"/>
                  </a:solidFill>
                  <a:latin typeface="+mn-ea"/>
                </a:rPr>
                <a:t>8.</a:t>
              </a:r>
              <a:r>
                <a:rPr kumimoji="1" lang="zh-CN" altLang="en-US" sz="1400" b="1" dirty="0">
                  <a:solidFill>
                    <a:schemeClr val="tx2"/>
                  </a:solidFill>
                  <a:latin typeface="+mn-ea"/>
                </a:rPr>
                <a:t> 推理与智能体</a:t>
              </a:r>
            </a:p>
          </p:txBody>
        </p:sp>
        <p:sp>
          <p:nvSpPr>
            <p:cNvPr id="47" name="圆角矩形 46">
              <a:extLst>
                <a:ext uri="{FF2B5EF4-FFF2-40B4-BE49-F238E27FC236}">
                  <a16:creationId xmlns:a16="http://schemas.microsoft.com/office/drawing/2014/main" id="{D9E5A9AA-0708-D84F-81E8-C7934C68D631}"/>
                </a:ext>
              </a:extLst>
            </p:cNvPr>
            <p:cNvSpPr/>
            <p:nvPr/>
          </p:nvSpPr>
          <p:spPr>
            <a:xfrm>
              <a:off x="8037162" y="2215182"/>
              <a:ext cx="2385848" cy="540883"/>
            </a:xfrm>
            <a:prstGeom prst="roundRect">
              <a:avLst>
                <a:gd name="adj" fmla="val 15071"/>
              </a:avLst>
            </a:prstGeom>
            <a:noFill/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00"/>
            </a:p>
          </p:txBody>
        </p:sp>
        <p:sp>
          <p:nvSpPr>
            <p:cNvPr id="49" name="圆角矩形 48">
              <a:extLst>
                <a:ext uri="{FF2B5EF4-FFF2-40B4-BE49-F238E27FC236}">
                  <a16:creationId xmlns:a16="http://schemas.microsoft.com/office/drawing/2014/main" id="{12DD2068-5B24-8C42-99A9-F333035123B7}"/>
                </a:ext>
              </a:extLst>
            </p:cNvPr>
            <p:cNvSpPr/>
            <p:nvPr/>
          </p:nvSpPr>
          <p:spPr>
            <a:xfrm>
              <a:off x="8139303" y="2312202"/>
              <a:ext cx="597451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下游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任务</a:t>
              </a:r>
            </a:p>
          </p:txBody>
        </p:sp>
        <p:sp>
          <p:nvSpPr>
            <p:cNvPr id="50" name="圆角矩形 49">
              <a:extLst>
                <a:ext uri="{FF2B5EF4-FFF2-40B4-BE49-F238E27FC236}">
                  <a16:creationId xmlns:a16="http://schemas.microsoft.com/office/drawing/2014/main" id="{474B9AAB-5FE0-1147-9B22-E610A589CD6C}"/>
                </a:ext>
              </a:extLst>
            </p:cNvPr>
            <p:cNvSpPr/>
            <p:nvPr/>
          </p:nvSpPr>
          <p:spPr>
            <a:xfrm>
              <a:off x="8850389" y="2312202"/>
              <a:ext cx="699592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测评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标准</a:t>
              </a:r>
            </a:p>
          </p:txBody>
        </p:sp>
        <p:sp>
          <p:nvSpPr>
            <p:cNvPr id="51" name="圆角矩形 50">
              <a:extLst>
                <a:ext uri="{FF2B5EF4-FFF2-40B4-BE49-F238E27FC236}">
                  <a16:creationId xmlns:a16="http://schemas.microsoft.com/office/drawing/2014/main" id="{26C0764A-CD12-3942-B6A5-99FBDCB760F5}"/>
                </a:ext>
              </a:extLst>
            </p:cNvPr>
            <p:cNvSpPr/>
            <p:nvPr/>
          </p:nvSpPr>
          <p:spPr>
            <a:xfrm>
              <a:off x="9663615" y="2312202"/>
              <a:ext cx="658039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000" dirty="0">
                  <a:solidFill>
                    <a:srgbClr val="1D1D1A"/>
                  </a:solidFill>
                </a:rPr>
                <a:t>bench</a:t>
              </a:r>
            </a:p>
            <a:p>
              <a:pPr algn="ctr"/>
              <a:r>
                <a:rPr kumimoji="1" lang="en-US" altLang="zh-CN" sz="1000" dirty="0">
                  <a:solidFill>
                    <a:srgbClr val="1D1D1A"/>
                  </a:solidFill>
                </a:rPr>
                <a:t>mark</a:t>
              </a:r>
              <a:endParaRPr kumimoji="1" lang="zh-CN" altLang="en-US" sz="1000" dirty="0">
                <a:solidFill>
                  <a:srgbClr val="1D1D1A"/>
                </a:solidFill>
              </a:endParaRPr>
            </a:p>
          </p:txBody>
        </p:sp>
        <p:sp>
          <p:nvSpPr>
            <p:cNvPr id="54" name="圆角矩形 53">
              <a:extLst>
                <a:ext uri="{FF2B5EF4-FFF2-40B4-BE49-F238E27FC236}">
                  <a16:creationId xmlns:a16="http://schemas.microsoft.com/office/drawing/2014/main" id="{96464FC8-1442-1749-8D64-C2F4FB48B780}"/>
                </a:ext>
              </a:extLst>
            </p:cNvPr>
            <p:cNvSpPr/>
            <p:nvPr/>
          </p:nvSpPr>
          <p:spPr>
            <a:xfrm>
              <a:off x="8037161" y="3269609"/>
              <a:ext cx="2385848" cy="540883"/>
            </a:xfrm>
            <a:prstGeom prst="roundRect">
              <a:avLst>
                <a:gd name="adj" fmla="val 15071"/>
              </a:avLst>
            </a:prstGeom>
            <a:noFill/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00"/>
            </a:p>
          </p:txBody>
        </p:sp>
        <p:sp>
          <p:nvSpPr>
            <p:cNvPr id="55" name="圆角矩形 54">
              <a:extLst>
                <a:ext uri="{FF2B5EF4-FFF2-40B4-BE49-F238E27FC236}">
                  <a16:creationId xmlns:a16="http://schemas.microsoft.com/office/drawing/2014/main" id="{599CF600-C4F0-6F44-A366-7A030C75BBAA}"/>
                </a:ext>
              </a:extLst>
            </p:cNvPr>
            <p:cNvSpPr/>
            <p:nvPr/>
          </p:nvSpPr>
          <p:spPr>
            <a:xfrm>
              <a:off x="8139302" y="3366629"/>
              <a:ext cx="597451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量化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压缩</a:t>
              </a:r>
            </a:p>
          </p:txBody>
        </p:sp>
        <p:sp>
          <p:nvSpPr>
            <p:cNvPr id="56" name="圆角矩形 55">
              <a:extLst>
                <a:ext uri="{FF2B5EF4-FFF2-40B4-BE49-F238E27FC236}">
                  <a16:creationId xmlns:a16="http://schemas.microsoft.com/office/drawing/2014/main" id="{7C7A8E40-9654-4D41-A5F6-DEDC697F99C1}"/>
                </a:ext>
              </a:extLst>
            </p:cNvPr>
            <p:cNvSpPr/>
            <p:nvPr/>
          </p:nvSpPr>
          <p:spPr>
            <a:xfrm>
              <a:off x="8850388" y="3366629"/>
              <a:ext cx="699592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推理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加速</a:t>
              </a:r>
            </a:p>
          </p:txBody>
        </p:sp>
        <p:sp>
          <p:nvSpPr>
            <p:cNvPr id="57" name="圆角矩形 56">
              <a:extLst>
                <a:ext uri="{FF2B5EF4-FFF2-40B4-BE49-F238E27FC236}">
                  <a16:creationId xmlns:a16="http://schemas.microsoft.com/office/drawing/2014/main" id="{D05732A5-4D72-924A-80D8-0B540DD4C072}"/>
                </a:ext>
              </a:extLst>
            </p:cNvPr>
            <p:cNvSpPr/>
            <p:nvPr/>
          </p:nvSpPr>
          <p:spPr>
            <a:xfrm>
              <a:off x="9663614" y="3366629"/>
              <a:ext cx="658039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000" dirty="0">
                  <a:solidFill>
                    <a:srgbClr val="1D1D1A"/>
                  </a:solidFill>
                </a:rPr>
                <a:t>9.</a:t>
              </a:r>
              <a:r>
                <a:rPr kumimoji="1" lang="zh-CN" altLang="en-US" sz="1000" dirty="0">
                  <a:solidFill>
                    <a:srgbClr val="1D1D1A"/>
                  </a:solidFill>
                </a:rPr>
                <a:t> </a:t>
              </a:r>
              <a:r>
                <a:rPr kumimoji="1" lang="en-US" altLang="zh-CN" sz="1000" dirty="0">
                  <a:solidFill>
                    <a:srgbClr val="1D1D1A"/>
                  </a:solidFill>
                </a:rPr>
                <a:t>Agent</a:t>
              </a: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智能体</a:t>
              </a:r>
            </a:p>
          </p:txBody>
        </p:sp>
      </p:grpSp>
      <p:sp>
        <p:nvSpPr>
          <p:cNvPr id="58" name="右箭头 57">
            <a:extLst>
              <a:ext uri="{FF2B5EF4-FFF2-40B4-BE49-F238E27FC236}">
                <a16:creationId xmlns:a16="http://schemas.microsoft.com/office/drawing/2014/main" id="{4AC8CCC9-7B04-034B-A1DA-8F26D0F43963}"/>
              </a:ext>
            </a:extLst>
          </p:cNvPr>
          <p:cNvSpPr/>
          <p:nvPr/>
        </p:nvSpPr>
        <p:spPr>
          <a:xfrm>
            <a:off x="3482284" y="3491204"/>
            <a:ext cx="443351" cy="404466"/>
          </a:xfrm>
          <a:prstGeom prst="rightArrow">
            <a:avLst>
              <a:gd name="adj1" fmla="val 50000"/>
              <a:gd name="adj2" fmla="val 52599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49812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CCED0AF-D0CF-3941-B38C-3ED8773D1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大模型业务全流程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DFEE02D-4B19-0D4A-95C8-D37EB090E8C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/>
              <a:t>与存储有强关联的流程主要分为</a:t>
            </a:r>
            <a:r>
              <a:rPr lang="en-US" altLang="zh-CN" dirty="0"/>
              <a:t>3</a:t>
            </a:r>
            <a:r>
              <a:rPr lang="zh-CN" altLang="en-US" dirty="0"/>
              <a:t>部分：</a:t>
            </a:r>
            <a:endParaRPr lang="en-US" altLang="zh-CN" dirty="0"/>
          </a:p>
          <a:p>
            <a:pPr marL="582006" lvl="1" indent="-342900">
              <a:buFont typeface="+mj-lt"/>
              <a:buAutoNum type="arabicPeriod"/>
            </a:pPr>
            <a:r>
              <a:rPr lang="zh-CN" altLang="en-US" sz="1600" dirty="0"/>
              <a:t>模型开发和数据准备</a:t>
            </a:r>
            <a:endParaRPr lang="en-US" altLang="zh-CN" sz="1600" dirty="0"/>
          </a:p>
          <a:p>
            <a:pPr marL="582006" lvl="1" indent="-342900">
              <a:buFont typeface="+mj-lt"/>
              <a:buAutoNum type="arabicPeriod"/>
            </a:pPr>
            <a:r>
              <a:rPr lang="zh-CN" altLang="en-US" sz="1600" dirty="0"/>
              <a:t>模型训练和微调</a:t>
            </a:r>
            <a:endParaRPr lang="en-US" altLang="zh-CN" sz="1600" dirty="0"/>
          </a:p>
          <a:p>
            <a:pPr marL="582006" lvl="1" indent="-342900">
              <a:buFont typeface="+mj-lt"/>
              <a:buAutoNum type="arabicPeriod"/>
            </a:pPr>
            <a:r>
              <a:rPr lang="zh-CN" altLang="en-US" sz="1600" dirty="0"/>
              <a:t>推理部署与智能体</a:t>
            </a:r>
          </a:p>
        </p:txBody>
      </p:sp>
      <p:sp>
        <p:nvSpPr>
          <p:cNvPr id="4" name="圆角矩形 3">
            <a:extLst>
              <a:ext uri="{FF2B5EF4-FFF2-40B4-BE49-F238E27FC236}">
                <a16:creationId xmlns:a16="http://schemas.microsoft.com/office/drawing/2014/main" id="{FDE1BFB3-D0B1-2147-BBB2-24A44C108020}"/>
              </a:ext>
            </a:extLst>
          </p:cNvPr>
          <p:cNvSpPr/>
          <p:nvPr/>
        </p:nvSpPr>
        <p:spPr>
          <a:xfrm>
            <a:off x="581457" y="4077489"/>
            <a:ext cx="2786264" cy="34684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solidFill>
                  <a:schemeClr val="tx2"/>
                </a:solidFill>
                <a:latin typeface="+mn-ea"/>
              </a:rPr>
              <a:t>数据 </a:t>
            </a:r>
            <a:r>
              <a:rPr kumimoji="1" lang="en-US" altLang="zh-CN" b="1" dirty="0">
                <a:solidFill>
                  <a:schemeClr val="tx2"/>
                </a:solidFill>
                <a:latin typeface="+mn-ea"/>
              </a:rPr>
              <a:t>&amp;</a:t>
            </a:r>
            <a:r>
              <a:rPr kumimoji="1" lang="zh-CN" altLang="en-US" b="1" dirty="0">
                <a:solidFill>
                  <a:schemeClr val="tx2"/>
                </a:solidFill>
                <a:latin typeface="+mn-ea"/>
              </a:rPr>
              <a:t> 模型算法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429A6E4-A674-944D-A9B6-B50E2690FAD1}"/>
              </a:ext>
            </a:extLst>
          </p:cNvPr>
          <p:cNvSpPr/>
          <p:nvPr/>
        </p:nvSpPr>
        <p:spPr>
          <a:xfrm>
            <a:off x="591722" y="4516094"/>
            <a:ext cx="2786264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tx2"/>
                </a:solidFill>
                <a:latin typeface="+mn-ea"/>
              </a:rPr>
              <a:t>2.</a:t>
            </a:r>
            <a:r>
              <a:rPr kumimoji="1" lang="zh-CN" altLang="en-US" sz="1400" b="1" dirty="0">
                <a:solidFill>
                  <a:schemeClr val="tx2"/>
                </a:solidFill>
                <a:latin typeface="+mn-ea"/>
              </a:rPr>
              <a:t> 数据处理</a:t>
            </a:r>
          </a:p>
        </p:txBody>
      </p:sp>
      <p:sp>
        <p:nvSpPr>
          <p:cNvPr id="6" name="圆角矩形 5">
            <a:extLst>
              <a:ext uri="{FF2B5EF4-FFF2-40B4-BE49-F238E27FC236}">
                <a16:creationId xmlns:a16="http://schemas.microsoft.com/office/drawing/2014/main" id="{0A861CF8-06E5-4949-AE1A-B07B361EFEAA}"/>
              </a:ext>
            </a:extLst>
          </p:cNvPr>
          <p:cNvSpPr/>
          <p:nvPr/>
        </p:nvSpPr>
        <p:spPr>
          <a:xfrm>
            <a:off x="591721" y="5006093"/>
            <a:ext cx="2786262" cy="540883"/>
          </a:xfrm>
          <a:prstGeom prst="roundRect">
            <a:avLst>
              <a:gd name="adj" fmla="val 1507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7" name="圆角矩形 6">
            <a:extLst>
              <a:ext uri="{FF2B5EF4-FFF2-40B4-BE49-F238E27FC236}">
                <a16:creationId xmlns:a16="http://schemas.microsoft.com/office/drawing/2014/main" id="{31FE2084-F420-AE46-BF97-72D8F8B16936}"/>
              </a:ext>
            </a:extLst>
          </p:cNvPr>
          <p:cNvSpPr/>
          <p:nvPr/>
        </p:nvSpPr>
        <p:spPr>
          <a:xfrm>
            <a:off x="711004" y="5103113"/>
            <a:ext cx="697721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开源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数据</a:t>
            </a:r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AAA87BFC-5F29-A444-884B-80AAD37401F7}"/>
              </a:ext>
            </a:extLst>
          </p:cNvPr>
          <p:cNvSpPr/>
          <p:nvPr/>
        </p:nvSpPr>
        <p:spPr>
          <a:xfrm>
            <a:off x="1541431" y="5103113"/>
            <a:ext cx="817004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数据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预处理</a:t>
            </a:r>
          </a:p>
        </p:txBody>
      </p:sp>
      <p:sp>
        <p:nvSpPr>
          <p:cNvPr id="9" name="圆角矩形 8">
            <a:extLst>
              <a:ext uri="{FF2B5EF4-FFF2-40B4-BE49-F238E27FC236}">
                <a16:creationId xmlns:a16="http://schemas.microsoft.com/office/drawing/2014/main" id="{1AC463A0-170F-AA41-A27D-7312F2EA5FD8}"/>
              </a:ext>
            </a:extLst>
          </p:cNvPr>
          <p:cNvSpPr/>
          <p:nvPr/>
        </p:nvSpPr>
        <p:spPr>
          <a:xfrm>
            <a:off x="2491140" y="5103113"/>
            <a:ext cx="768477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向量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数据库</a:t>
            </a:r>
          </a:p>
        </p:txBody>
      </p:sp>
      <p:sp>
        <p:nvSpPr>
          <p:cNvPr id="10" name="右箭头 9">
            <a:extLst>
              <a:ext uri="{FF2B5EF4-FFF2-40B4-BE49-F238E27FC236}">
                <a16:creationId xmlns:a16="http://schemas.microsoft.com/office/drawing/2014/main" id="{450F800B-A009-C844-B833-F39D481D64F6}"/>
              </a:ext>
            </a:extLst>
          </p:cNvPr>
          <p:cNvSpPr/>
          <p:nvPr/>
        </p:nvSpPr>
        <p:spPr>
          <a:xfrm>
            <a:off x="8064034" y="4487281"/>
            <a:ext cx="443351" cy="404466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圆角矩形 10">
            <a:extLst>
              <a:ext uri="{FF2B5EF4-FFF2-40B4-BE49-F238E27FC236}">
                <a16:creationId xmlns:a16="http://schemas.microsoft.com/office/drawing/2014/main" id="{2335EDC7-16E5-5E45-BCAC-CC6AFBFC69F6}"/>
              </a:ext>
            </a:extLst>
          </p:cNvPr>
          <p:cNvSpPr/>
          <p:nvPr/>
        </p:nvSpPr>
        <p:spPr>
          <a:xfrm>
            <a:off x="4032620" y="4077489"/>
            <a:ext cx="3866209" cy="34684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solidFill>
                  <a:schemeClr val="tx2"/>
                </a:solidFill>
                <a:latin typeface="+mn-ea"/>
              </a:rPr>
              <a:t>模型训练 </a:t>
            </a:r>
            <a:r>
              <a:rPr kumimoji="1" lang="en-US" altLang="zh-CN" b="1" dirty="0">
                <a:solidFill>
                  <a:schemeClr val="tx2"/>
                </a:solidFill>
                <a:latin typeface="+mn-ea"/>
              </a:rPr>
              <a:t>&amp;</a:t>
            </a:r>
            <a:r>
              <a:rPr kumimoji="1" lang="zh-CN" altLang="en-US" b="1" dirty="0">
                <a:solidFill>
                  <a:schemeClr val="tx2"/>
                </a:solidFill>
                <a:latin typeface="+mn-ea"/>
              </a:rPr>
              <a:t> 微调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6EB9378F-9B57-8F47-9E3A-A52A6508FAC9}"/>
              </a:ext>
            </a:extLst>
          </p:cNvPr>
          <p:cNvSpPr/>
          <p:nvPr/>
        </p:nvSpPr>
        <p:spPr>
          <a:xfrm>
            <a:off x="4052009" y="4516094"/>
            <a:ext cx="2301885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tx2"/>
                </a:solidFill>
                <a:latin typeface="+mn-ea"/>
              </a:rPr>
              <a:t>4.</a:t>
            </a:r>
            <a:r>
              <a:rPr kumimoji="1" lang="zh-CN" altLang="en-US" sz="1400" b="1" dirty="0">
                <a:solidFill>
                  <a:schemeClr val="tx2"/>
                </a:solidFill>
                <a:latin typeface="+mn-ea"/>
              </a:rPr>
              <a:t> 模型训练</a:t>
            </a:r>
          </a:p>
        </p:txBody>
      </p:sp>
      <p:sp>
        <p:nvSpPr>
          <p:cNvPr id="13" name="圆角矩形 12">
            <a:extLst>
              <a:ext uri="{FF2B5EF4-FFF2-40B4-BE49-F238E27FC236}">
                <a16:creationId xmlns:a16="http://schemas.microsoft.com/office/drawing/2014/main" id="{62022642-69C1-5E41-AB1B-8AB5AD1AF82E}"/>
              </a:ext>
            </a:extLst>
          </p:cNvPr>
          <p:cNvSpPr/>
          <p:nvPr/>
        </p:nvSpPr>
        <p:spPr>
          <a:xfrm>
            <a:off x="4052002" y="5006093"/>
            <a:ext cx="3866209" cy="540883"/>
          </a:xfrm>
          <a:prstGeom prst="roundRect">
            <a:avLst>
              <a:gd name="adj" fmla="val 742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746EA78F-B9B0-7E48-8E22-AFA39CE05712}"/>
              </a:ext>
            </a:extLst>
          </p:cNvPr>
          <p:cNvSpPr/>
          <p:nvPr/>
        </p:nvSpPr>
        <p:spPr>
          <a:xfrm>
            <a:off x="6453437" y="4516094"/>
            <a:ext cx="1464780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tx2"/>
                </a:solidFill>
                <a:latin typeface="+mn-ea"/>
              </a:rPr>
              <a:t>6.</a:t>
            </a:r>
            <a:r>
              <a:rPr kumimoji="1" lang="zh-CN" altLang="en-US" sz="1400" b="1" dirty="0">
                <a:solidFill>
                  <a:schemeClr val="tx2"/>
                </a:solidFill>
                <a:latin typeface="+mn-ea"/>
              </a:rPr>
              <a:t> 模型微调</a:t>
            </a:r>
          </a:p>
        </p:txBody>
      </p:sp>
      <p:sp>
        <p:nvSpPr>
          <p:cNvPr id="15" name="圆角矩形 14">
            <a:extLst>
              <a:ext uri="{FF2B5EF4-FFF2-40B4-BE49-F238E27FC236}">
                <a16:creationId xmlns:a16="http://schemas.microsoft.com/office/drawing/2014/main" id="{8F4A0BEB-1BC7-7147-823E-A1E6D5F9B30D}"/>
              </a:ext>
            </a:extLst>
          </p:cNvPr>
          <p:cNvSpPr/>
          <p:nvPr/>
        </p:nvSpPr>
        <p:spPr>
          <a:xfrm>
            <a:off x="4184639" y="5103113"/>
            <a:ext cx="3616288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Checkpoint</a:t>
            </a:r>
            <a:r>
              <a:rPr kumimoji="1" lang="zh-CN" altLang="en-US" sz="1000" dirty="0">
                <a:solidFill>
                  <a:srgbClr val="1D1D1A"/>
                </a:solidFill>
              </a:rPr>
              <a:t> 保存和加载</a:t>
            </a:r>
          </a:p>
        </p:txBody>
      </p:sp>
      <p:sp>
        <p:nvSpPr>
          <p:cNvPr id="16" name="圆角矩形 15">
            <a:extLst>
              <a:ext uri="{FF2B5EF4-FFF2-40B4-BE49-F238E27FC236}">
                <a16:creationId xmlns:a16="http://schemas.microsoft.com/office/drawing/2014/main" id="{95C8E4F7-621A-5A4F-989D-C384248A7E4A}"/>
              </a:ext>
            </a:extLst>
          </p:cNvPr>
          <p:cNvSpPr/>
          <p:nvPr/>
        </p:nvSpPr>
        <p:spPr>
          <a:xfrm>
            <a:off x="8599987" y="4077489"/>
            <a:ext cx="2973141" cy="34684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solidFill>
                  <a:schemeClr val="tx2"/>
                </a:solidFill>
                <a:latin typeface="+mn-ea"/>
              </a:rPr>
              <a:t>模型验证 </a:t>
            </a:r>
            <a:r>
              <a:rPr kumimoji="1" lang="en-US" altLang="zh-CN" b="1" dirty="0">
                <a:solidFill>
                  <a:schemeClr val="tx2"/>
                </a:solidFill>
                <a:latin typeface="+mn-ea"/>
              </a:rPr>
              <a:t>&amp;</a:t>
            </a:r>
            <a:r>
              <a:rPr kumimoji="1" lang="zh-CN" altLang="en-US" b="1" dirty="0">
                <a:solidFill>
                  <a:schemeClr val="tx2"/>
                </a:solidFill>
                <a:latin typeface="+mn-ea"/>
              </a:rPr>
              <a:t> 推理部署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7233CEB1-C4B8-7845-BDBC-C73C52080BC5}"/>
              </a:ext>
            </a:extLst>
          </p:cNvPr>
          <p:cNvSpPr/>
          <p:nvPr/>
        </p:nvSpPr>
        <p:spPr>
          <a:xfrm>
            <a:off x="8593471" y="4516094"/>
            <a:ext cx="2973140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tx2"/>
                </a:solidFill>
                <a:latin typeface="+mn-ea"/>
              </a:rPr>
              <a:t>8.</a:t>
            </a:r>
            <a:r>
              <a:rPr kumimoji="1" lang="zh-CN" altLang="en-US" sz="1400" b="1" dirty="0">
                <a:solidFill>
                  <a:schemeClr val="tx2"/>
                </a:solidFill>
                <a:latin typeface="+mn-ea"/>
              </a:rPr>
              <a:t> 推理与智能体</a:t>
            </a:r>
          </a:p>
        </p:txBody>
      </p:sp>
      <p:sp>
        <p:nvSpPr>
          <p:cNvPr id="18" name="圆角矩形 17">
            <a:extLst>
              <a:ext uri="{FF2B5EF4-FFF2-40B4-BE49-F238E27FC236}">
                <a16:creationId xmlns:a16="http://schemas.microsoft.com/office/drawing/2014/main" id="{77C200B6-626F-C541-A9D7-FED36A0702EC}"/>
              </a:ext>
            </a:extLst>
          </p:cNvPr>
          <p:cNvSpPr/>
          <p:nvPr/>
        </p:nvSpPr>
        <p:spPr>
          <a:xfrm>
            <a:off x="8593471" y="5006093"/>
            <a:ext cx="2973139" cy="540883"/>
          </a:xfrm>
          <a:prstGeom prst="roundRect">
            <a:avLst>
              <a:gd name="adj" fmla="val 1507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19" name="圆角矩形 18">
            <a:extLst>
              <a:ext uri="{FF2B5EF4-FFF2-40B4-BE49-F238E27FC236}">
                <a16:creationId xmlns:a16="http://schemas.microsoft.com/office/drawing/2014/main" id="{98395F3E-F510-DF44-99AE-F1637EBA36CA}"/>
              </a:ext>
            </a:extLst>
          </p:cNvPr>
          <p:cNvSpPr/>
          <p:nvPr/>
        </p:nvSpPr>
        <p:spPr>
          <a:xfrm>
            <a:off x="8720755" y="5103113"/>
            <a:ext cx="744517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量化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压缩</a:t>
            </a:r>
          </a:p>
        </p:txBody>
      </p:sp>
      <p:sp>
        <p:nvSpPr>
          <p:cNvPr id="20" name="圆角矩形 19">
            <a:extLst>
              <a:ext uri="{FF2B5EF4-FFF2-40B4-BE49-F238E27FC236}">
                <a16:creationId xmlns:a16="http://schemas.microsoft.com/office/drawing/2014/main" id="{9C30782B-8E8F-AE47-9BC6-FDEDF4D75A40}"/>
              </a:ext>
            </a:extLst>
          </p:cNvPr>
          <p:cNvSpPr/>
          <p:nvPr/>
        </p:nvSpPr>
        <p:spPr>
          <a:xfrm>
            <a:off x="9606879" y="5103113"/>
            <a:ext cx="871801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推理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加速</a:t>
            </a:r>
          </a:p>
        </p:txBody>
      </p:sp>
      <p:sp>
        <p:nvSpPr>
          <p:cNvPr id="21" name="圆角矩形 20">
            <a:extLst>
              <a:ext uri="{FF2B5EF4-FFF2-40B4-BE49-F238E27FC236}">
                <a16:creationId xmlns:a16="http://schemas.microsoft.com/office/drawing/2014/main" id="{FA23E19C-B8CE-014E-B5EE-BE7F2A77FBF3}"/>
              </a:ext>
            </a:extLst>
          </p:cNvPr>
          <p:cNvSpPr/>
          <p:nvPr/>
        </p:nvSpPr>
        <p:spPr>
          <a:xfrm>
            <a:off x="10620286" y="5103113"/>
            <a:ext cx="82001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9.</a:t>
            </a:r>
            <a:r>
              <a:rPr kumimoji="1" lang="zh-CN" altLang="en-US" sz="1000" dirty="0">
                <a:solidFill>
                  <a:srgbClr val="1D1D1A"/>
                </a:solidFill>
              </a:rPr>
              <a:t> </a:t>
            </a:r>
            <a:r>
              <a:rPr kumimoji="1" lang="en-US" altLang="zh-CN" sz="1000" dirty="0">
                <a:solidFill>
                  <a:srgbClr val="1D1D1A"/>
                </a:solidFill>
              </a:rPr>
              <a:t>Agent</a:t>
            </a: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智能体</a:t>
            </a:r>
          </a:p>
        </p:txBody>
      </p:sp>
      <p:sp>
        <p:nvSpPr>
          <p:cNvPr id="22" name="右箭头 21">
            <a:extLst>
              <a:ext uri="{FF2B5EF4-FFF2-40B4-BE49-F238E27FC236}">
                <a16:creationId xmlns:a16="http://schemas.microsoft.com/office/drawing/2014/main" id="{33312F3A-56CB-4C46-82D4-63C5A7371114}"/>
              </a:ext>
            </a:extLst>
          </p:cNvPr>
          <p:cNvSpPr/>
          <p:nvPr/>
        </p:nvSpPr>
        <p:spPr>
          <a:xfrm>
            <a:off x="3514754" y="4487281"/>
            <a:ext cx="443351" cy="404466"/>
          </a:xfrm>
          <a:prstGeom prst="rightArrow">
            <a:avLst>
              <a:gd name="adj1" fmla="val 50000"/>
              <a:gd name="adj2" fmla="val 52599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716228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FF6C2DE1-E3D3-0843-AA65-8D66A9E732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Step1</a:t>
            </a:r>
            <a:r>
              <a:rPr lang="zh-CN" altLang="en-US" dirty="0"/>
              <a:t>：模型开发和数据准备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2BCFF64-5333-024B-B19A-A147BCE0B76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b="1" dirty="0"/>
              <a:t>特点：</a:t>
            </a:r>
            <a:r>
              <a:rPr lang="zh-CN" altLang="en-US" dirty="0"/>
              <a:t>对海量数据的存储和处理，包括对数据采集导入、清洗、转换、标注、共享和长期归档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b="1" dirty="0"/>
              <a:t>对存储要求：</a:t>
            </a:r>
            <a:r>
              <a:rPr lang="zh-CN" altLang="en-US" dirty="0"/>
              <a:t>跟大数据相类似，需要多协议支持、多级存储空间、高吞吐、大容量。</a:t>
            </a:r>
            <a:br>
              <a:rPr lang="zh-CN" altLang="en-US" dirty="0"/>
            </a:b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424432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A04DEDE0-723A-7F4B-AF9E-7810FB2BD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Step2</a:t>
            </a:r>
            <a:r>
              <a:rPr lang="zh-CN" altLang="en-US" dirty="0"/>
              <a:t>：模型训练和微调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C1BEA068-3C82-074F-BB81-195E8CA44E6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b="1" dirty="0"/>
              <a:t>特点：</a:t>
            </a:r>
            <a:r>
              <a:rPr lang="zh-CN" altLang="en-US" dirty="0"/>
              <a:t>模型训练和微调包括开发过程和实际的训练</a:t>
            </a:r>
            <a:endParaRPr lang="en-US" altLang="zh-CN" dirty="0"/>
          </a:p>
          <a:p>
            <a:pPr lvl="1"/>
            <a:r>
              <a:rPr lang="zh-CN" altLang="en-US" dirty="0"/>
              <a:t>开发过程讲究效率，包括 </a:t>
            </a:r>
            <a:r>
              <a:rPr lang="en-US" altLang="zh-CN" dirty="0"/>
              <a:t>MLOPS</a:t>
            </a:r>
            <a:r>
              <a:rPr lang="zh-CN" altLang="en-US" dirty="0"/>
              <a:t> 的实验管理、大模型代码开发、实验效果评估等。</a:t>
            </a:r>
            <a:endParaRPr lang="en-US" altLang="zh-CN" dirty="0"/>
          </a:p>
          <a:p>
            <a:pPr lvl="1"/>
            <a:r>
              <a:rPr lang="zh-CN" altLang="en-US" dirty="0"/>
              <a:t>训练过程中一是对训练数据的读取，二是为了容错对 </a:t>
            </a:r>
            <a:r>
              <a:rPr lang="en-US" altLang="zh-CN" dirty="0"/>
              <a:t>checkpoint </a:t>
            </a:r>
            <a:r>
              <a:rPr lang="zh-CN" altLang="en-US" dirty="0"/>
              <a:t>的保存和加载。</a:t>
            </a:r>
            <a:endParaRPr lang="en-US" altLang="zh-CN" dirty="0"/>
          </a:p>
          <a:p>
            <a:pPr lvl="1"/>
            <a:endParaRPr lang="en-US" altLang="zh-CN" dirty="0"/>
          </a:p>
          <a:p>
            <a:r>
              <a:rPr lang="zh-CN" altLang="en-US" b="1" dirty="0"/>
              <a:t>对存储要求：</a:t>
            </a:r>
            <a:endParaRPr lang="en-US" altLang="zh-CN" b="1" dirty="0"/>
          </a:p>
          <a:p>
            <a:pPr lvl="1"/>
            <a:r>
              <a:rPr lang="zh-CN" altLang="en-US" dirty="0"/>
              <a:t>非结构化的数据集尽量读取更快，减少计算对 </a:t>
            </a:r>
            <a:r>
              <a:rPr lang="en-US" altLang="zh-CN" dirty="0"/>
              <a:t>I/O </a:t>
            </a:r>
            <a:r>
              <a:rPr lang="zh-CN" altLang="en-US" dirty="0"/>
              <a:t>的等待</a:t>
            </a:r>
            <a:endParaRPr lang="en-US" altLang="zh-CN" dirty="0"/>
          </a:p>
          <a:p>
            <a:pPr lvl="1"/>
            <a:r>
              <a:rPr lang="en-US" altLang="zh-CN" dirty="0"/>
              <a:t>Checkpoint </a:t>
            </a:r>
            <a:r>
              <a:rPr lang="zh-CN" altLang="en-US" dirty="0"/>
              <a:t>要求高吞吐、减少训练中断的时间。</a:t>
            </a:r>
          </a:p>
        </p:txBody>
      </p:sp>
    </p:spTree>
    <p:extLst>
      <p:ext uri="{BB962C8B-B14F-4D97-AF65-F5344CB8AC3E}">
        <p14:creationId xmlns:p14="http://schemas.microsoft.com/office/powerpoint/2010/main" val="10904923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E9F53146-537B-8D47-8342-82603DEC9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Step3</a:t>
            </a:r>
            <a:r>
              <a:rPr lang="zh-CN" altLang="en-US" dirty="0"/>
              <a:t>：推理部署与智能体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102FD87-E8E7-5948-B361-58DC3ED3355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b="1" dirty="0"/>
              <a:t>特点：</a:t>
            </a:r>
            <a:r>
              <a:rPr lang="zh-CN" altLang="en-US" dirty="0"/>
              <a:t>需要把训练完的模型 </a:t>
            </a:r>
            <a:r>
              <a:rPr lang="en-US" altLang="zh-CN" dirty="0"/>
              <a:t>checkpoint</a:t>
            </a:r>
            <a:r>
              <a:rPr lang="zh-CN" altLang="en-US" dirty="0"/>
              <a:t> 进行聚合，不断执行和部署在具体设备或者系统上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b="1" dirty="0"/>
              <a:t>对存储要求：</a:t>
            </a:r>
            <a:r>
              <a:rPr lang="zh-CN" altLang="en-US" dirty="0"/>
              <a:t>高频、反复执行推理，既要求高并发、高吞吐，又要求整个流程尽量简单高效。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108756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BD57CA75-49B0-8741-AC4F-F652C72323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大模型业务全流程对存储的需求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70C2B732-06DC-074E-AF98-44134F02B6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36110" y="1319619"/>
            <a:ext cx="2922869" cy="463684"/>
          </a:xfrm>
          <a:solidFill>
            <a:srgbClr val="3A8EEC"/>
          </a:solidFill>
        </p:spPr>
        <p:txBody>
          <a:bodyPr anchor="ctr"/>
          <a:lstStyle/>
          <a:p>
            <a:pPr marL="0" indent="0" algn="ctr">
              <a:lnSpc>
                <a:spcPct val="100000"/>
              </a:lnSpc>
              <a:buNone/>
            </a:pPr>
            <a:r>
              <a:rPr lang="zh-CN" altLang="en-US" sz="1400" b="1" dirty="0">
                <a:solidFill>
                  <a:schemeClr val="bg1"/>
                </a:solidFill>
              </a:rPr>
              <a:t>海量数据、持续更新</a:t>
            </a:r>
          </a:p>
        </p:txBody>
      </p:sp>
      <p:sp>
        <p:nvSpPr>
          <p:cNvPr id="8" name="内容占位符 4">
            <a:extLst>
              <a:ext uri="{FF2B5EF4-FFF2-40B4-BE49-F238E27FC236}">
                <a16:creationId xmlns:a16="http://schemas.microsoft.com/office/drawing/2014/main" id="{45CC9D5D-07D8-AB4D-B7A1-57E8DA27D9B6}"/>
              </a:ext>
            </a:extLst>
          </p:cNvPr>
          <p:cNvSpPr txBox="1">
            <a:spLocks/>
          </p:cNvSpPr>
          <p:nvPr/>
        </p:nvSpPr>
        <p:spPr>
          <a:xfrm>
            <a:off x="4562027" y="1319619"/>
            <a:ext cx="4022813" cy="463684"/>
          </a:xfrm>
          <a:prstGeom prst="rect">
            <a:avLst/>
          </a:prstGeom>
          <a:solidFill>
            <a:srgbClr val="3A8EEC"/>
          </a:solidFill>
        </p:spPr>
        <p:txBody>
          <a:bodyPr anchor="ctr"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Arial" pitchFamily="34" charset="0"/>
              <a:buNone/>
            </a:pPr>
            <a:r>
              <a:rPr lang="zh-CN" altLang="en-US" sz="1400" b="1" dirty="0">
                <a:solidFill>
                  <a:schemeClr val="bg1"/>
                </a:solidFill>
              </a:rPr>
              <a:t>快速开发、断点保存、多级聚合</a:t>
            </a:r>
          </a:p>
        </p:txBody>
      </p:sp>
      <p:sp>
        <p:nvSpPr>
          <p:cNvPr id="9" name="内容占位符 4">
            <a:extLst>
              <a:ext uri="{FF2B5EF4-FFF2-40B4-BE49-F238E27FC236}">
                <a16:creationId xmlns:a16="http://schemas.microsoft.com/office/drawing/2014/main" id="{64C8E237-BCAC-5042-98BD-2A728F8BE267}"/>
              </a:ext>
            </a:extLst>
          </p:cNvPr>
          <p:cNvSpPr txBox="1">
            <a:spLocks/>
          </p:cNvSpPr>
          <p:nvPr/>
        </p:nvSpPr>
        <p:spPr>
          <a:xfrm>
            <a:off x="8787888" y="1319619"/>
            <a:ext cx="2922869" cy="463684"/>
          </a:xfrm>
          <a:prstGeom prst="rect">
            <a:avLst/>
          </a:prstGeom>
          <a:solidFill>
            <a:srgbClr val="3A8EEC"/>
          </a:solidFill>
        </p:spPr>
        <p:txBody>
          <a:bodyPr anchor="ctr"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Arial" pitchFamily="34" charset="0"/>
              <a:buNone/>
            </a:pPr>
            <a:r>
              <a:rPr lang="zh-CN" altLang="en-US" sz="1400" b="1" dirty="0">
                <a:solidFill>
                  <a:schemeClr val="bg1"/>
                </a:solidFill>
              </a:rPr>
              <a:t>高频执行、快速部署</a:t>
            </a:r>
          </a:p>
        </p:txBody>
      </p:sp>
      <p:sp>
        <p:nvSpPr>
          <p:cNvPr id="10" name="内容占位符 4">
            <a:extLst>
              <a:ext uri="{FF2B5EF4-FFF2-40B4-BE49-F238E27FC236}">
                <a16:creationId xmlns:a16="http://schemas.microsoft.com/office/drawing/2014/main" id="{3DFEC26E-FEDC-9C4C-959C-EF96837638A6}"/>
              </a:ext>
            </a:extLst>
          </p:cNvPr>
          <p:cNvSpPr txBox="1">
            <a:spLocks/>
          </p:cNvSpPr>
          <p:nvPr/>
        </p:nvSpPr>
        <p:spPr>
          <a:xfrm>
            <a:off x="101507" y="1319619"/>
            <a:ext cx="1212287" cy="463684"/>
          </a:xfrm>
          <a:prstGeom prst="rect">
            <a:avLst/>
          </a:prstGeom>
          <a:noFill/>
        </p:spPr>
        <p:txBody>
          <a:bodyPr anchor="ctr"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00000"/>
              </a:lnSpc>
              <a:buFont typeface="Arial" pitchFamily="34" charset="0"/>
              <a:buNone/>
            </a:pPr>
            <a:r>
              <a:rPr lang="zh-CN" altLang="en-US" sz="1600" b="1" dirty="0">
                <a:solidFill>
                  <a:schemeClr val="tx1"/>
                </a:solidFill>
              </a:rPr>
              <a:t>关键词</a:t>
            </a:r>
          </a:p>
        </p:txBody>
      </p:sp>
      <p:sp>
        <p:nvSpPr>
          <p:cNvPr id="11" name="内容占位符 4">
            <a:extLst>
              <a:ext uri="{FF2B5EF4-FFF2-40B4-BE49-F238E27FC236}">
                <a16:creationId xmlns:a16="http://schemas.microsoft.com/office/drawing/2014/main" id="{B4435A9E-FDEC-224A-AA9A-2061554109ED}"/>
              </a:ext>
            </a:extLst>
          </p:cNvPr>
          <p:cNvSpPr txBox="1">
            <a:spLocks/>
          </p:cNvSpPr>
          <p:nvPr/>
        </p:nvSpPr>
        <p:spPr>
          <a:xfrm>
            <a:off x="101505" y="2072682"/>
            <a:ext cx="1212287" cy="463684"/>
          </a:xfrm>
          <a:prstGeom prst="rect">
            <a:avLst/>
          </a:prstGeom>
          <a:noFill/>
        </p:spPr>
        <p:txBody>
          <a:bodyPr anchor="ctr"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00000"/>
              </a:lnSpc>
              <a:buFont typeface="Arial" pitchFamily="34" charset="0"/>
              <a:buNone/>
            </a:pPr>
            <a:r>
              <a:rPr lang="zh-CN" altLang="en-US" sz="1600" b="1" dirty="0">
                <a:solidFill>
                  <a:schemeClr val="tx1"/>
                </a:solidFill>
              </a:rPr>
              <a:t>业务场景</a:t>
            </a:r>
          </a:p>
        </p:txBody>
      </p:sp>
      <p:sp>
        <p:nvSpPr>
          <p:cNvPr id="3" name="燕尾形 2">
            <a:extLst>
              <a:ext uri="{FF2B5EF4-FFF2-40B4-BE49-F238E27FC236}">
                <a16:creationId xmlns:a16="http://schemas.microsoft.com/office/drawing/2014/main" id="{68E945B1-B846-2643-9DD8-B41B0AAA1F5D}"/>
              </a:ext>
            </a:extLst>
          </p:cNvPr>
          <p:cNvSpPr/>
          <p:nvPr/>
        </p:nvSpPr>
        <p:spPr>
          <a:xfrm>
            <a:off x="1436110" y="2072683"/>
            <a:ext cx="3125917" cy="463683"/>
          </a:xfrm>
          <a:prstGeom prst="chevron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/>
              <a:t>数据存储和处理</a:t>
            </a:r>
          </a:p>
        </p:txBody>
      </p:sp>
      <p:sp>
        <p:nvSpPr>
          <p:cNvPr id="13" name="燕尾形 12">
            <a:extLst>
              <a:ext uri="{FF2B5EF4-FFF2-40B4-BE49-F238E27FC236}">
                <a16:creationId xmlns:a16="http://schemas.microsoft.com/office/drawing/2014/main" id="{F4B46513-2276-834E-A3C6-EFDF73EA2E9E}"/>
              </a:ext>
            </a:extLst>
          </p:cNvPr>
          <p:cNvSpPr/>
          <p:nvPr/>
        </p:nvSpPr>
        <p:spPr>
          <a:xfrm>
            <a:off x="4562027" y="2072683"/>
            <a:ext cx="4225861" cy="463683"/>
          </a:xfrm>
          <a:prstGeom prst="chevron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1600" b="1" dirty="0"/>
              <a:t>模型开发的训练和微调</a:t>
            </a:r>
          </a:p>
        </p:txBody>
      </p:sp>
      <p:sp>
        <p:nvSpPr>
          <p:cNvPr id="14" name="燕尾形 13">
            <a:extLst>
              <a:ext uri="{FF2B5EF4-FFF2-40B4-BE49-F238E27FC236}">
                <a16:creationId xmlns:a16="http://schemas.microsoft.com/office/drawing/2014/main" id="{7EC76767-444E-A442-832F-C148FDE0BB0F}"/>
              </a:ext>
            </a:extLst>
          </p:cNvPr>
          <p:cNvSpPr/>
          <p:nvPr/>
        </p:nvSpPr>
        <p:spPr>
          <a:xfrm>
            <a:off x="8787888" y="2072683"/>
            <a:ext cx="2922869" cy="463683"/>
          </a:xfrm>
          <a:prstGeom prst="chevron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1600" b="1" dirty="0"/>
              <a:t>模型推理和智能体</a:t>
            </a:r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A59D3E5D-233B-714C-A20B-54E5184B01E9}"/>
              </a:ext>
            </a:extLst>
          </p:cNvPr>
          <p:cNvGrpSpPr/>
          <p:nvPr/>
        </p:nvGrpSpPr>
        <p:grpSpPr>
          <a:xfrm>
            <a:off x="1436110" y="2680138"/>
            <a:ext cx="10274647" cy="2000134"/>
            <a:chOff x="1436110" y="2591871"/>
            <a:chExt cx="10274647" cy="2193504"/>
          </a:xfrm>
        </p:grpSpPr>
        <p:sp>
          <p:nvSpPr>
            <p:cNvPr id="15" name="内容占位符 4">
              <a:extLst>
                <a:ext uri="{FF2B5EF4-FFF2-40B4-BE49-F238E27FC236}">
                  <a16:creationId xmlns:a16="http://schemas.microsoft.com/office/drawing/2014/main" id="{650C391F-44F7-B343-B6E8-3E356FD80511}"/>
                </a:ext>
              </a:extLst>
            </p:cNvPr>
            <p:cNvSpPr txBox="1">
              <a:spLocks/>
            </p:cNvSpPr>
            <p:nvPr/>
          </p:nvSpPr>
          <p:spPr>
            <a:xfrm>
              <a:off x="1436110" y="2591871"/>
              <a:ext cx="2922869" cy="46368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anchor="ctr"/>
            <a:lstStyle>
              <a:lvl1pPr marL="239106" marR="0" indent="-239106" algn="l" defTabSz="1218804" rtl="0" eaLnBrk="1" fontAlgn="base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800"/>
                </a:spcAft>
                <a:buClr>
                  <a:srgbClr val="92D050"/>
                </a:buClr>
                <a:buFont typeface="Arial" pitchFamily="34" charset="0"/>
                <a:buChar char="•"/>
                <a:tabLst/>
                <a:defRPr kumimoji="0" lang="zh-CN" altLang="en-US" sz="2000" b="0" i="0" u="none" strike="noStrike" kern="0" cap="none" spc="0" normalizeH="0" baseline="0" dirty="0">
                  <a:ln>
                    <a:noFill/>
                  </a:ln>
                  <a:solidFill>
                    <a:srgbClr val="374154"/>
                  </a:solidFill>
                  <a:effectLst/>
                  <a:uLnTx/>
                  <a:uFillTx/>
                  <a:latin typeface="Gill Sans MT" panose="020B0502020104020203" pitchFamily="34" charset="0"/>
                  <a:ea typeface="微软雅黑" pitchFamily="34" charset="-122"/>
                  <a:cs typeface="+mn-cs"/>
                </a:defRPr>
              </a:lvl1pPr>
              <a:lvl2pPr marL="476096" marR="0" indent="-236990" algn="l" defTabSz="1218804" rtl="0" eaLnBrk="1" fontAlgn="base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800"/>
                </a:spcAft>
                <a:buClr>
                  <a:srgbClr val="92D050"/>
                </a:buClr>
                <a:buFont typeface="Arial" panose="020B0604020202020204" pitchFamily="34" charset="0"/>
                <a:buChar char="◦"/>
                <a:tabLst/>
                <a:defRPr kumimoji="0" lang="zh-CN" altLang="en-US" sz="1800" b="0" i="0" u="none" strike="noStrike" kern="0" cap="none" spc="0" normalizeH="0" baseline="0" dirty="0">
                  <a:ln>
                    <a:noFill/>
                  </a:ln>
                  <a:solidFill>
                    <a:srgbClr val="374154"/>
                  </a:solidFill>
                  <a:effectLst/>
                  <a:uLnTx/>
                  <a:uFillTx/>
                  <a:latin typeface="Gill Sans MT" panose="020B0502020104020203" pitchFamily="34" charset="0"/>
                  <a:ea typeface="微软雅黑" pitchFamily="34" charset="-122"/>
                  <a:cs typeface="+mn-cs"/>
                </a:defRPr>
              </a:lvl2pPr>
              <a:lvl3pPr marL="833696" marR="0" indent="-236990" algn="l" defTabSz="1218804" rtl="0" eaLnBrk="1" fontAlgn="base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800"/>
                </a:spcAft>
                <a:buClr>
                  <a:srgbClr val="92D050"/>
                </a:buClr>
                <a:buFontTx/>
                <a:buChar char="-"/>
                <a:tabLst/>
                <a:defRPr kumimoji="0" lang="zh-CN" altLang="en-US" sz="1600" b="0" i="0" u="none" strike="noStrike" kern="0" cap="none" spc="0" normalizeH="0" baseline="0" dirty="0">
                  <a:ln>
                    <a:noFill/>
                  </a:ln>
                  <a:solidFill>
                    <a:srgbClr val="374154"/>
                  </a:solidFill>
                  <a:effectLst/>
                  <a:uLnTx/>
                  <a:uFillTx/>
                  <a:latin typeface="Gill Sans MT" panose="020B0502020104020203" pitchFamily="34" charset="0"/>
                  <a:ea typeface="微软雅黑" pitchFamily="34" charset="-122"/>
                  <a:cs typeface="+mn-cs"/>
                </a:defRPr>
              </a:lvl3pPr>
              <a:lvl4pPr marL="2133600" indent="-304800" algn="l" defTabSz="12192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54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743200" indent="-304800" algn="l" defTabSz="12192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54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352800" indent="-304800" algn="l" defTabSz="12192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4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962399" indent="-304800" algn="l" defTabSz="12192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4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571999" indent="-304800" algn="l" defTabSz="12192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4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181599" indent="-304800" algn="l" defTabSz="12192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4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buFont typeface="Arial" pitchFamily="34" charset="0"/>
                <a:buNone/>
              </a:pPr>
              <a:r>
                <a:rPr lang="zh-CN" altLang="en-US" sz="1200" dirty="0">
                  <a:solidFill>
                    <a:srgbClr val="1D1D1A"/>
                  </a:solidFill>
                </a:rPr>
                <a:t>数据采集和导入</a:t>
              </a:r>
            </a:p>
          </p:txBody>
        </p:sp>
        <p:sp>
          <p:nvSpPr>
            <p:cNvPr id="16" name="内容占位符 4">
              <a:extLst>
                <a:ext uri="{FF2B5EF4-FFF2-40B4-BE49-F238E27FC236}">
                  <a16:creationId xmlns:a16="http://schemas.microsoft.com/office/drawing/2014/main" id="{8170C13F-6280-D349-88D6-D8EAB78923FC}"/>
                </a:ext>
              </a:extLst>
            </p:cNvPr>
            <p:cNvSpPr txBox="1">
              <a:spLocks/>
            </p:cNvSpPr>
            <p:nvPr/>
          </p:nvSpPr>
          <p:spPr>
            <a:xfrm>
              <a:off x="4562027" y="2591871"/>
              <a:ext cx="4022813" cy="46368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anchor="ctr"/>
            <a:lstStyle>
              <a:lvl1pPr marL="239106" marR="0" indent="-239106" algn="l" defTabSz="1218804" rtl="0" eaLnBrk="1" fontAlgn="base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800"/>
                </a:spcAft>
                <a:buClr>
                  <a:srgbClr val="92D050"/>
                </a:buClr>
                <a:buFont typeface="Arial" pitchFamily="34" charset="0"/>
                <a:buChar char="•"/>
                <a:tabLst/>
                <a:defRPr kumimoji="0" lang="zh-CN" altLang="en-US" sz="2000" b="0" i="0" u="none" strike="noStrike" kern="0" cap="none" spc="0" normalizeH="0" baseline="0" dirty="0">
                  <a:ln>
                    <a:noFill/>
                  </a:ln>
                  <a:solidFill>
                    <a:srgbClr val="374154"/>
                  </a:solidFill>
                  <a:effectLst/>
                  <a:uLnTx/>
                  <a:uFillTx/>
                  <a:latin typeface="Gill Sans MT" panose="020B0502020104020203" pitchFamily="34" charset="0"/>
                  <a:ea typeface="微软雅黑" pitchFamily="34" charset="-122"/>
                  <a:cs typeface="+mn-cs"/>
                </a:defRPr>
              </a:lvl1pPr>
              <a:lvl2pPr marL="476096" marR="0" indent="-236990" algn="l" defTabSz="1218804" rtl="0" eaLnBrk="1" fontAlgn="base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800"/>
                </a:spcAft>
                <a:buClr>
                  <a:srgbClr val="92D050"/>
                </a:buClr>
                <a:buFont typeface="Arial" panose="020B0604020202020204" pitchFamily="34" charset="0"/>
                <a:buChar char="◦"/>
                <a:tabLst/>
                <a:defRPr kumimoji="0" lang="zh-CN" altLang="en-US" sz="1800" b="0" i="0" u="none" strike="noStrike" kern="0" cap="none" spc="0" normalizeH="0" baseline="0" dirty="0">
                  <a:ln>
                    <a:noFill/>
                  </a:ln>
                  <a:solidFill>
                    <a:srgbClr val="374154"/>
                  </a:solidFill>
                  <a:effectLst/>
                  <a:uLnTx/>
                  <a:uFillTx/>
                  <a:latin typeface="Gill Sans MT" panose="020B0502020104020203" pitchFamily="34" charset="0"/>
                  <a:ea typeface="微软雅黑" pitchFamily="34" charset="-122"/>
                  <a:cs typeface="+mn-cs"/>
                </a:defRPr>
              </a:lvl2pPr>
              <a:lvl3pPr marL="833696" marR="0" indent="-236990" algn="l" defTabSz="1218804" rtl="0" eaLnBrk="1" fontAlgn="base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800"/>
                </a:spcAft>
                <a:buClr>
                  <a:srgbClr val="92D050"/>
                </a:buClr>
                <a:buFontTx/>
                <a:buChar char="-"/>
                <a:tabLst/>
                <a:defRPr kumimoji="0" lang="zh-CN" altLang="en-US" sz="1600" b="0" i="0" u="none" strike="noStrike" kern="0" cap="none" spc="0" normalizeH="0" baseline="0" dirty="0">
                  <a:ln>
                    <a:noFill/>
                  </a:ln>
                  <a:solidFill>
                    <a:srgbClr val="374154"/>
                  </a:solidFill>
                  <a:effectLst/>
                  <a:uLnTx/>
                  <a:uFillTx/>
                  <a:latin typeface="Gill Sans MT" panose="020B0502020104020203" pitchFamily="34" charset="0"/>
                  <a:ea typeface="微软雅黑" pitchFamily="34" charset="-122"/>
                  <a:cs typeface="+mn-cs"/>
                </a:defRPr>
              </a:lvl3pPr>
              <a:lvl4pPr marL="2133600" indent="-304800" algn="l" defTabSz="12192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54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743200" indent="-304800" algn="l" defTabSz="12192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54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352800" indent="-304800" algn="l" defTabSz="12192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4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962399" indent="-304800" algn="l" defTabSz="12192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4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571999" indent="-304800" algn="l" defTabSz="12192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4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181599" indent="-304800" algn="l" defTabSz="12192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4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buNone/>
              </a:pPr>
              <a:r>
                <a:rPr lang="en-US" altLang="zh-CN" sz="1200" dirty="0">
                  <a:solidFill>
                    <a:srgbClr val="1D1D1A"/>
                  </a:solidFill>
                </a:rPr>
                <a:t>MLOPS</a:t>
              </a:r>
              <a:r>
                <a:rPr lang="zh-CN" altLang="en-US" sz="1200" dirty="0">
                  <a:solidFill>
                    <a:srgbClr val="1D1D1A"/>
                  </a:solidFill>
                </a:rPr>
                <a:t> 实验管理、交互式开发</a:t>
              </a:r>
            </a:p>
          </p:txBody>
        </p:sp>
        <p:sp>
          <p:nvSpPr>
            <p:cNvPr id="17" name="内容占位符 4">
              <a:extLst>
                <a:ext uri="{FF2B5EF4-FFF2-40B4-BE49-F238E27FC236}">
                  <a16:creationId xmlns:a16="http://schemas.microsoft.com/office/drawing/2014/main" id="{B8B07BC8-350B-434A-9458-DF03A55CF5F6}"/>
                </a:ext>
              </a:extLst>
            </p:cNvPr>
            <p:cNvSpPr txBox="1">
              <a:spLocks/>
            </p:cNvSpPr>
            <p:nvPr/>
          </p:nvSpPr>
          <p:spPr>
            <a:xfrm>
              <a:off x="8787888" y="2591871"/>
              <a:ext cx="2922869" cy="46368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anchor="ctr"/>
            <a:lstStyle>
              <a:lvl1pPr marL="239106" marR="0" indent="-239106" algn="l" defTabSz="1218804" rtl="0" eaLnBrk="1" fontAlgn="base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800"/>
                </a:spcAft>
                <a:buClr>
                  <a:srgbClr val="92D050"/>
                </a:buClr>
                <a:buFont typeface="Arial" pitchFamily="34" charset="0"/>
                <a:buChar char="•"/>
                <a:tabLst/>
                <a:defRPr kumimoji="0" lang="zh-CN" altLang="en-US" sz="2000" b="0" i="0" u="none" strike="noStrike" kern="0" cap="none" spc="0" normalizeH="0" baseline="0" dirty="0">
                  <a:ln>
                    <a:noFill/>
                  </a:ln>
                  <a:solidFill>
                    <a:srgbClr val="374154"/>
                  </a:solidFill>
                  <a:effectLst/>
                  <a:uLnTx/>
                  <a:uFillTx/>
                  <a:latin typeface="Gill Sans MT" panose="020B0502020104020203" pitchFamily="34" charset="0"/>
                  <a:ea typeface="微软雅黑" pitchFamily="34" charset="-122"/>
                  <a:cs typeface="+mn-cs"/>
                </a:defRPr>
              </a:lvl1pPr>
              <a:lvl2pPr marL="476096" marR="0" indent="-236990" algn="l" defTabSz="1218804" rtl="0" eaLnBrk="1" fontAlgn="base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800"/>
                </a:spcAft>
                <a:buClr>
                  <a:srgbClr val="92D050"/>
                </a:buClr>
                <a:buFont typeface="Arial" panose="020B0604020202020204" pitchFamily="34" charset="0"/>
                <a:buChar char="◦"/>
                <a:tabLst/>
                <a:defRPr kumimoji="0" lang="zh-CN" altLang="en-US" sz="1800" b="0" i="0" u="none" strike="noStrike" kern="0" cap="none" spc="0" normalizeH="0" baseline="0" dirty="0">
                  <a:ln>
                    <a:noFill/>
                  </a:ln>
                  <a:solidFill>
                    <a:srgbClr val="374154"/>
                  </a:solidFill>
                  <a:effectLst/>
                  <a:uLnTx/>
                  <a:uFillTx/>
                  <a:latin typeface="Gill Sans MT" panose="020B0502020104020203" pitchFamily="34" charset="0"/>
                  <a:ea typeface="微软雅黑" pitchFamily="34" charset="-122"/>
                  <a:cs typeface="+mn-cs"/>
                </a:defRPr>
              </a:lvl2pPr>
              <a:lvl3pPr marL="833696" marR="0" indent="-236990" algn="l" defTabSz="1218804" rtl="0" eaLnBrk="1" fontAlgn="base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800"/>
                </a:spcAft>
                <a:buClr>
                  <a:srgbClr val="92D050"/>
                </a:buClr>
                <a:buFontTx/>
                <a:buChar char="-"/>
                <a:tabLst/>
                <a:defRPr kumimoji="0" lang="zh-CN" altLang="en-US" sz="1600" b="0" i="0" u="none" strike="noStrike" kern="0" cap="none" spc="0" normalizeH="0" baseline="0" dirty="0">
                  <a:ln>
                    <a:noFill/>
                  </a:ln>
                  <a:solidFill>
                    <a:srgbClr val="374154"/>
                  </a:solidFill>
                  <a:effectLst/>
                  <a:uLnTx/>
                  <a:uFillTx/>
                  <a:latin typeface="Gill Sans MT" panose="020B0502020104020203" pitchFamily="34" charset="0"/>
                  <a:ea typeface="微软雅黑" pitchFamily="34" charset="-122"/>
                  <a:cs typeface="+mn-cs"/>
                </a:defRPr>
              </a:lvl3pPr>
              <a:lvl4pPr marL="2133600" indent="-304800" algn="l" defTabSz="12192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54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743200" indent="-304800" algn="l" defTabSz="12192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54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352800" indent="-304800" algn="l" defTabSz="12192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4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962399" indent="-304800" algn="l" defTabSz="12192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4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571999" indent="-304800" algn="l" defTabSz="12192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4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181599" indent="-304800" algn="l" defTabSz="12192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4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buNone/>
              </a:pPr>
              <a:r>
                <a:rPr lang="en-US" altLang="zh-CN" sz="1200" dirty="0">
                  <a:solidFill>
                    <a:srgbClr val="1D1D1A"/>
                  </a:solidFill>
                </a:rPr>
                <a:t>Checkpoint</a:t>
              </a:r>
              <a:r>
                <a:rPr lang="zh-CN" altLang="en-US" sz="1200" dirty="0">
                  <a:solidFill>
                    <a:srgbClr val="1D1D1A"/>
                  </a:solidFill>
                </a:rPr>
                <a:t> 模型部署</a:t>
              </a:r>
            </a:p>
          </p:txBody>
        </p:sp>
        <p:sp>
          <p:nvSpPr>
            <p:cNvPr id="18" name="内容占位符 4">
              <a:extLst>
                <a:ext uri="{FF2B5EF4-FFF2-40B4-BE49-F238E27FC236}">
                  <a16:creationId xmlns:a16="http://schemas.microsoft.com/office/drawing/2014/main" id="{301F898A-2A7F-1242-B5C5-3E9681D8ACA8}"/>
                </a:ext>
              </a:extLst>
            </p:cNvPr>
            <p:cNvSpPr txBox="1">
              <a:spLocks/>
            </p:cNvSpPr>
            <p:nvPr/>
          </p:nvSpPr>
          <p:spPr>
            <a:xfrm>
              <a:off x="1436110" y="3184630"/>
              <a:ext cx="2922869" cy="46368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anchor="ctr"/>
            <a:lstStyle>
              <a:lvl1pPr marL="239106" marR="0" indent="-239106" algn="l" defTabSz="1218804" rtl="0" eaLnBrk="1" fontAlgn="base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800"/>
                </a:spcAft>
                <a:buClr>
                  <a:srgbClr val="92D050"/>
                </a:buClr>
                <a:buFont typeface="Arial" pitchFamily="34" charset="0"/>
                <a:buChar char="•"/>
                <a:tabLst/>
                <a:defRPr kumimoji="0" lang="zh-CN" altLang="en-US" sz="2000" b="0" i="0" u="none" strike="noStrike" kern="0" cap="none" spc="0" normalizeH="0" baseline="0" dirty="0">
                  <a:ln>
                    <a:noFill/>
                  </a:ln>
                  <a:solidFill>
                    <a:srgbClr val="374154"/>
                  </a:solidFill>
                  <a:effectLst/>
                  <a:uLnTx/>
                  <a:uFillTx/>
                  <a:latin typeface="Gill Sans MT" panose="020B0502020104020203" pitchFamily="34" charset="0"/>
                  <a:ea typeface="微软雅黑" pitchFamily="34" charset="-122"/>
                  <a:cs typeface="+mn-cs"/>
                </a:defRPr>
              </a:lvl1pPr>
              <a:lvl2pPr marL="476096" marR="0" indent="-236990" algn="l" defTabSz="1218804" rtl="0" eaLnBrk="1" fontAlgn="base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800"/>
                </a:spcAft>
                <a:buClr>
                  <a:srgbClr val="92D050"/>
                </a:buClr>
                <a:buFont typeface="Arial" panose="020B0604020202020204" pitchFamily="34" charset="0"/>
                <a:buChar char="◦"/>
                <a:tabLst/>
                <a:defRPr kumimoji="0" lang="zh-CN" altLang="en-US" sz="1800" b="0" i="0" u="none" strike="noStrike" kern="0" cap="none" spc="0" normalizeH="0" baseline="0" dirty="0">
                  <a:ln>
                    <a:noFill/>
                  </a:ln>
                  <a:solidFill>
                    <a:srgbClr val="374154"/>
                  </a:solidFill>
                  <a:effectLst/>
                  <a:uLnTx/>
                  <a:uFillTx/>
                  <a:latin typeface="Gill Sans MT" panose="020B0502020104020203" pitchFamily="34" charset="0"/>
                  <a:ea typeface="微软雅黑" pitchFamily="34" charset="-122"/>
                  <a:cs typeface="+mn-cs"/>
                </a:defRPr>
              </a:lvl2pPr>
              <a:lvl3pPr marL="833696" marR="0" indent="-236990" algn="l" defTabSz="1218804" rtl="0" eaLnBrk="1" fontAlgn="base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800"/>
                </a:spcAft>
                <a:buClr>
                  <a:srgbClr val="92D050"/>
                </a:buClr>
                <a:buFontTx/>
                <a:buChar char="-"/>
                <a:tabLst/>
                <a:defRPr kumimoji="0" lang="zh-CN" altLang="en-US" sz="1600" b="0" i="0" u="none" strike="noStrike" kern="0" cap="none" spc="0" normalizeH="0" baseline="0" dirty="0">
                  <a:ln>
                    <a:noFill/>
                  </a:ln>
                  <a:solidFill>
                    <a:srgbClr val="374154"/>
                  </a:solidFill>
                  <a:effectLst/>
                  <a:uLnTx/>
                  <a:uFillTx/>
                  <a:latin typeface="Gill Sans MT" panose="020B0502020104020203" pitchFamily="34" charset="0"/>
                  <a:ea typeface="微软雅黑" pitchFamily="34" charset="-122"/>
                  <a:cs typeface="+mn-cs"/>
                </a:defRPr>
              </a:lvl3pPr>
              <a:lvl4pPr marL="2133600" indent="-304800" algn="l" defTabSz="12192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54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743200" indent="-304800" algn="l" defTabSz="12192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54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352800" indent="-304800" algn="l" defTabSz="12192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4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962399" indent="-304800" algn="l" defTabSz="12192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4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571999" indent="-304800" algn="l" defTabSz="12192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4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181599" indent="-304800" algn="l" defTabSz="12192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4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buFont typeface="Arial" pitchFamily="34" charset="0"/>
                <a:buNone/>
              </a:pPr>
              <a:r>
                <a:rPr lang="zh-CN" altLang="en-US" sz="1200" dirty="0">
                  <a:solidFill>
                    <a:srgbClr val="1D1D1A"/>
                  </a:solidFill>
                </a:rPr>
                <a:t>数据清洗、转换、标注</a:t>
              </a:r>
            </a:p>
          </p:txBody>
        </p:sp>
        <p:sp>
          <p:nvSpPr>
            <p:cNvPr id="19" name="内容占位符 4">
              <a:extLst>
                <a:ext uri="{FF2B5EF4-FFF2-40B4-BE49-F238E27FC236}">
                  <a16:creationId xmlns:a16="http://schemas.microsoft.com/office/drawing/2014/main" id="{41F939B5-71E3-E24E-91CF-1F88096FFA67}"/>
                </a:ext>
              </a:extLst>
            </p:cNvPr>
            <p:cNvSpPr txBox="1">
              <a:spLocks/>
            </p:cNvSpPr>
            <p:nvPr/>
          </p:nvSpPr>
          <p:spPr>
            <a:xfrm>
              <a:off x="1436110" y="3744793"/>
              <a:ext cx="2922869" cy="46368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anchor="ctr"/>
            <a:lstStyle>
              <a:lvl1pPr marL="239106" marR="0" indent="-239106" algn="l" defTabSz="1218804" rtl="0" eaLnBrk="1" fontAlgn="base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800"/>
                </a:spcAft>
                <a:buClr>
                  <a:srgbClr val="92D050"/>
                </a:buClr>
                <a:buFont typeface="Arial" pitchFamily="34" charset="0"/>
                <a:buChar char="•"/>
                <a:tabLst/>
                <a:defRPr kumimoji="0" lang="zh-CN" altLang="en-US" sz="2000" b="0" i="0" u="none" strike="noStrike" kern="0" cap="none" spc="0" normalizeH="0" baseline="0" dirty="0">
                  <a:ln>
                    <a:noFill/>
                  </a:ln>
                  <a:solidFill>
                    <a:srgbClr val="374154"/>
                  </a:solidFill>
                  <a:effectLst/>
                  <a:uLnTx/>
                  <a:uFillTx/>
                  <a:latin typeface="Gill Sans MT" panose="020B0502020104020203" pitchFamily="34" charset="0"/>
                  <a:ea typeface="微软雅黑" pitchFamily="34" charset="-122"/>
                  <a:cs typeface="+mn-cs"/>
                </a:defRPr>
              </a:lvl1pPr>
              <a:lvl2pPr marL="476096" marR="0" indent="-236990" algn="l" defTabSz="1218804" rtl="0" eaLnBrk="1" fontAlgn="base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800"/>
                </a:spcAft>
                <a:buClr>
                  <a:srgbClr val="92D050"/>
                </a:buClr>
                <a:buFont typeface="Arial" panose="020B0604020202020204" pitchFamily="34" charset="0"/>
                <a:buChar char="◦"/>
                <a:tabLst/>
                <a:defRPr kumimoji="0" lang="zh-CN" altLang="en-US" sz="1800" b="0" i="0" u="none" strike="noStrike" kern="0" cap="none" spc="0" normalizeH="0" baseline="0" dirty="0">
                  <a:ln>
                    <a:noFill/>
                  </a:ln>
                  <a:solidFill>
                    <a:srgbClr val="374154"/>
                  </a:solidFill>
                  <a:effectLst/>
                  <a:uLnTx/>
                  <a:uFillTx/>
                  <a:latin typeface="Gill Sans MT" panose="020B0502020104020203" pitchFamily="34" charset="0"/>
                  <a:ea typeface="微软雅黑" pitchFamily="34" charset="-122"/>
                  <a:cs typeface="+mn-cs"/>
                </a:defRPr>
              </a:lvl2pPr>
              <a:lvl3pPr marL="833696" marR="0" indent="-236990" algn="l" defTabSz="1218804" rtl="0" eaLnBrk="1" fontAlgn="base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800"/>
                </a:spcAft>
                <a:buClr>
                  <a:srgbClr val="92D050"/>
                </a:buClr>
                <a:buFontTx/>
                <a:buChar char="-"/>
                <a:tabLst/>
                <a:defRPr kumimoji="0" lang="zh-CN" altLang="en-US" sz="1600" b="0" i="0" u="none" strike="noStrike" kern="0" cap="none" spc="0" normalizeH="0" baseline="0" dirty="0">
                  <a:ln>
                    <a:noFill/>
                  </a:ln>
                  <a:solidFill>
                    <a:srgbClr val="374154"/>
                  </a:solidFill>
                  <a:effectLst/>
                  <a:uLnTx/>
                  <a:uFillTx/>
                  <a:latin typeface="Gill Sans MT" panose="020B0502020104020203" pitchFamily="34" charset="0"/>
                  <a:ea typeface="微软雅黑" pitchFamily="34" charset="-122"/>
                  <a:cs typeface="+mn-cs"/>
                </a:defRPr>
              </a:lvl3pPr>
              <a:lvl4pPr marL="2133600" indent="-304800" algn="l" defTabSz="12192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54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743200" indent="-304800" algn="l" defTabSz="12192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54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352800" indent="-304800" algn="l" defTabSz="12192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4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962399" indent="-304800" algn="l" defTabSz="12192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4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571999" indent="-304800" algn="l" defTabSz="12192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4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181599" indent="-304800" algn="l" defTabSz="12192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4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buFont typeface="Arial" pitchFamily="34" charset="0"/>
                <a:buNone/>
              </a:pPr>
              <a:r>
                <a:rPr lang="zh-CN" altLang="en-US" sz="1200" dirty="0">
                  <a:solidFill>
                    <a:srgbClr val="1D1D1A"/>
                  </a:solidFill>
                </a:rPr>
                <a:t>训练数据共享和导出</a:t>
              </a:r>
            </a:p>
          </p:txBody>
        </p:sp>
        <p:sp>
          <p:nvSpPr>
            <p:cNvPr id="20" name="内容占位符 4">
              <a:extLst>
                <a:ext uri="{FF2B5EF4-FFF2-40B4-BE49-F238E27FC236}">
                  <a16:creationId xmlns:a16="http://schemas.microsoft.com/office/drawing/2014/main" id="{3630C0D6-6C99-8D49-AF0E-F01A8095106A}"/>
                </a:ext>
              </a:extLst>
            </p:cNvPr>
            <p:cNvSpPr txBox="1">
              <a:spLocks/>
            </p:cNvSpPr>
            <p:nvPr/>
          </p:nvSpPr>
          <p:spPr>
            <a:xfrm>
              <a:off x="1436110" y="4321691"/>
              <a:ext cx="2922869" cy="46368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anchor="ctr"/>
            <a:lstStyle>
              <a:lvl1pPr marL="239106" marR="0" indent="-239106" algn="l" defTabSz="1218804" rtl="0" eaLnBrk="1" fontAlgn="base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800"/>
                </a:spcAft>
                <a:buClr>
                  <a:srgbClr val="92D050"/>
                </a:buClr>
                <a:buFont typeface="Arial" pitchFamily="34" charset="0"/>
                <a:buChar char="•"/>
                <a:tabLst/>
                <a:defRPr kumimoji="0" lang="zh-CN" altLang="en-US" sz="2000" b="0" i="0" u="none" strike="noStrike" kern="0" cap="none" spc="0" normalizeH="0" baseline="0" dirty="0">
                  <a:ln>
                    <a:noFill/>
                  </a:ln>
                  <a:solidFill>
                    <a:srgbClr val="374154"/>
                  </a:solidFill>
                  <a:effectLst/>
                  <a:uLnTx/>
                  <a:uFillTx/>
                  <a:latin typeface="Gill Sans MT" panose="020B0502020104020203" pitchFamily="34" charset="0"/>
                  <a:ea typeface="微软雅黑" pitchFamily="34" charset="-122"/>
                  <a:cs typeface="+mn-cs"/>
                </a:defRPr>
              </a:lvl1pPr>
              <a:lvl2pPr marL="476096" marR="0" indent="-236990" algn="l" defTabSz="1218804" rtl="0" eaLnBrk="1" fontAlgn="base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800"/>
                </a:spcAft>
                <a:buClr>
                  <a:srgbClr val="92D050"/>
                </a:buClr>
                <a:buFont typeface="Arial" panose="020B0604020202020204" pitchFamily="34" charset="0"/>
                <a:buChar char="◦"/>
                <a:tabLst/>
                <a:defRPr kumimoji="0" lang="zh-CN" altLang="en-US" sz="1800" b="0" i="0" u="none" strike="noStrike" kern="0" cap="none" spc="0" normalizeH="0" baseline="0" dirty="0">
                  <a:ln>
                    <a:noFill/>
                  </a:ln>
                  <a:solidFill>
                    <a:srgbClr val="374154"/>
                  </a:solidFill>
                  <a:effectLst/>
                  <a:uLnTx/>
                  <a:uFillTx/>
                  <a:latin typeface="Gill Sans MT" panose="020B0502020104020203" pitchFamily="34" charset="0"/>
                  <a:ea typeface="微软雅黑" pitchFamily="34" charset="-122"/>
                  <a:cs typeface="+mn-cs"/>
                </a:defRPr>
              </a:lvl2pPr>
              <a:lvl3pPr marL="833696" marR="0" indent="-236990" algn="l" defTabSz="1218804" rtl="0" eaLnBrk="1" fontAlgn="base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800"/>
                </a:spcAft>
                <a:buClr>
                  <a:srgbClr val="92D050"/>
                </a:buClr>
                <a:buFontTx/>
                <a:buChar char="-"/>
                <a:tabLst/>
                <a:defRPr kumimoji="0" lang="zh-CN" altLang="en-US" sz="1600" b="0" i="0" u="none" strike="noStrike" kern="0" cap="none" spc="0" normalizeH="0" baseline="0" dirty="0">
                  <a:ln>
                    <a:noFill/>
                  </a:ln>
                  <a:solidFill>
                    <a:srgbClr val="374154"/>
                  </a:solidFill>
                  <a:effectLst/>
                  <a:uLnTx/>
                  <a:uFillTx/>
                  <a:latin typeface="Gill Sans MT" panose="020B0502020104020203" pitchFamily="34" charset="0"/>
                  <a:ea typeface="微软雅黑" pitchFamily="34" charset="-122"/>
                  <a:cs typeface="+mn-cs"/>
                </a:defRPr>
              </a:lvl3pPr>
              <a:lvl4pPr marL="2133600" indent="-304800" algn="l" defTabSz="12192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54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743200" indent="-304800" algn="l" defTabSz="12192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54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352800" indent="-304800" algn="l" defTabSz="12192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4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962399" indent="-304800" algn="l" defTabSz="12192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4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571999" indent="-304800" algn="l" defTabSz="12192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4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181599" indent="-304800" algn="l" defTabSz="12192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4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buFont typeface="Arial" pitchFamily="34" charset="0"/>
                <a:buNone/>
              </a:pPr>
              <a:r>
                <a:rPr lang="zh-CN" altLang="en-US" sz="1200" dirty="0">
                  <a:solidFill>
                    <a:srgbClr val="1D1D1A"/>
                  </a:solidFill>
                </a:rPr>
                <a:t>训练数据归档和存储</a:t>
              </a:r>
            </a:p>
          </p:txBody>
        </p:sp>
        <p:sp>
          <p:nvSpPr>
            <p:cNvPr id="21" name="内容占位符 4">
              <a:extLst>
                <a:ext uri="{FF2B5EF4-FFF2-40B4-BE49-F238E27FC236}">
                  <a16:creationId xmlns:a16="http://schemas.microsoft.com/office/drawing/2014/main" id="{5EA9A405-E671-8542-ABD1-82375A3E9D26}"/>
                </a:ext>
              </a:extLst>
            </p:cNvPr>
            <p:cNvSpPr txBox="1">
              <a:spLocks/>
            </p:cNvSpPr>
            <p:nvPr/>
          </p:nvSpPr>
          <p:spPr>
            <a:xfrm>
              <a:off x="4562026" y="3184630"/>
              <a:ext cx="4022813" cy="46368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anchor="ctr"/>
            <a:lstStyle>
              <a:lvl1pPr marL="239106" marR="0" indent="-239106" algn="l" defTabSz="1218804" rtl="0" eaLnBrk="1" fontAlgn="base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800"/>
                </a:spcAft>
                <a:buClr>
                  <a:srgbClr val="92D050"/>
                </a:buClr>
                <a:buFont typeface="Arial" pitchFamily="34" charset="0"/>
                <a:buChar char="•"/>
                <a:tabLst/>
                <a:defRPr kumimoji="0" lang="zh-CN" altLang="en-US" sz="2000" b="0" i="0" u="none" strike="noStrike" kern="0" cap="none" spc="0" normalizeH="0" baseline="0" dirty="0">
                  <a:ln>
                    <a:noFill/>
                  </a:ln>
                  <a:solidFill>
                    <a:srgbClr val="374154"/>
                  </a:solidFill>
                  <a:effectLst/>
                  <a:uLnTx/>
                  <a:uFillTx/>
                  <a:latin typeface="Gill Sans MT" panose="020B0502020104020203" pitchFamily="34" charset="0"/>
                  <a:ea typeface="微软雅黑" pitchFamily="34" charset="-122"/>
                  <a:cs typeface="+mn-cs"/>
                </a:defRPr>
              </a:lvl1pPr>
              <a:lvl2pPr marL="476096" marR="0" indent="-236990" algn="l" defTabSz="1218804" rtl="0" eaLnBrk="1" fontAlgn="base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800"/>
                </a:spcAft>
                <a:buClr>
                  <a:srgbClr val="92D050"/>
                </a:buClr>
                <a:buFont typeface="Arial" panose="020B0604020202020204" pitchFamily="34" charset="0"/>
                <a:buChar char="◦"/>
                <a:tabLst/>
                <a:defRPr kumimoji="0" lang="zh-CN" altLang="en-US" sz="1800" b="0" i="0" u="none" strike="noStrike" kern="0" cap="none" spc="0" normalizeH="0" baseline="0" dirty="0">
                  <a:ln>
                    <a:noFill/>
                  </a:ln>
                  <a:solidFill>
                    <a:srgbClr val="374154"/>
                  </a:solidFill>
                  <a:effectLst/>
                  <a:uLnTx/>
                  <a:uFillTx/>
                  <a:latin typeface="Gill Sans MT" panose="020B0502020104020203" pitchFamily="34" charset="0"/>
                  <a:ea typeface="微软雅黑" pitchFamily="34" charset="-122"/>
                  <a:cs typeface="+mn-cs"/>
                </a:defRPr>
              </a:lvl2pPr>
              <a:lvl3pPr marL="833696" marR="0" indent="-236990" algn="l" defTabSz="1218804" rtl="0" eaLnBrk="1" fontAlgn="base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800"/>
                </a:spcAft>
                <a:buClr>
                  <a:srgbClr val="92D050"/>
                </a:buClr>
                <a:buFontTx/>
                <a:buChar char="-"/>
                <a:tabLst/>
                <a:defRPr kumimoji="0" lang="zh-CN" altLang="en-US" sz="1600" b="0" i="0" u="none" strike="noStrike" kern="0" cap="none" spc="0" normalizeH="0" baseline="0" dirty="0">
                  <a:ln>
                    <a:noFill/>
                  </a:ln>
                  <a:solidFill>
                    <a:srgbClr val="374154"/>
                  </a:solidFill>
                  <a:effectLst/>
                  <a:uLnTx/>
                  <a:uFillTx/>
                  <a:latin typeface="Gill Sans MT" panose="020B0502020104020203" pitchFamily="34" charset="0"/>
                  <a:ea typeface="微软雅黑" pitchFamily="34" charset="-122"/>
                  <a:cs typeface="+mn-cs"/>
                </a:defRPr>
              </a:lvl3pPr>
              <a:lvl4pPr marL="2133600" indent="-304800" algn="l" defTabSz="12192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54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743200" indent="-304800" algn="l" defTabSz="12192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54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352800" indent="-304800" algn="l" defTabSz="12192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4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962399" indent="-304800" algn="l" defTabSz="12192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4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571999" indent="-304800" algn="l" defTabSz="12192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4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181599" indent="-304800" algn="l" defTabSz="12192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4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buFont typeface="Arial" pitchFamily="34" charset="0"/>
                <a:buNone/>
              </a:pPr>
              <a:r>
                <a:rPr lang="zh-CN" altLang="en-US" sz="1200" dirty="0">
                  <a:solidFill>
                    <a:srgbClr val="1D1D1A"/>
                  </a:solidFill>
                </a:rPr>
                <a:t>效果评估、数据集读取和加载</a:t>
              </a:r>
            </a:p>
          </p:txBody>
        </p:sp>
        <p:sp>
          <p:nvSpPr>
            <p:cNvPr id="22" name="内容占位符 4">
              <a:extLst>
                <a:ext uri="{FF2B5EF4-FFF2-40B4-BE49-F238E27FC236}">
                  <a16:creationId xmlns:a16="http://schemas.microsoft.com/office/drawing/2014/main" id="{0AC9E1CB-FB67-4F42-84FC-3E31C663A0E3}"/>
                </a:ext>
              </a:extLst>
            </p:cNvPr>
            <p:cNvSpPr txBox="1">
              <a:spLocks/>
            </p:cNvSpPr>
            <p:nvPr/>
          </p:nvSpPr>
          <p:spPr>
            <a:xfrm>
              <a:off x="4562025" y="3744665"/>
              <a:ext cx="4022813" cy="46368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anchor="ctr"/>
            <a:lstStyle>
              <a:lvl1pPr marL="239106" marR="0" indent="-239106" algn="l" defTabSz="1218804" rtl="0" eaLnBrk="1" fontAlgn="base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800"/>
                </a:spcAft>
                <a:buClr>
                  <a:srgbClr val="92D050"/>
                </a:buClr>
                <a:buFont typeface="Arial" pitchFamily="34" charset="0"/>
                <a:buChar char="•"/>
                <a:tabLst/>
                <a:defRPr kumimoji="0" lang="zh-CN" altLang="en-US" sz="2000" b="0" i="0" u="none" strike="noStrike" kern="0" cap="none" spc="0" normalizeH="0" baseline="0" dirty="0">
                  <a:ln>
                    <a:noFill/>
                  </a:ln>
                  <a:solidFill>
                    <a:srgbClr val="374154"/>
                  </a:solidFill>
                  <a:effectLst/>
                  <a:uLnTx/>
                  <a:uFillTx/>
                  <a:latin typeface="Gill Sans MT" panose="020B0502020104020203" pitchFamily="34" charset="0"/>
                  <a:ea typeface="微软雅黑" pitchFamily="34" charset="-122"/>
                  <a:cs typeface="+mn-cs"/>
                </a:defRPr>
              </a:lvl1pPr>
              <a:lvl2pPr marL="476096" marR="0" indent="-236990" algn="l" defTabSz="1218804" rtl="0" eaLnBrk="1" fontAlgn="base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800"/>
                </a:spcAft>
                <a:buClr>
                  <a:srgbClr val="92D050"/>
                </a:buClr>
                <a:buFont typeface="Arial" panose="020B0604020202020204" pitchFamily="34" charset="0"/>
                <a:buChar char="◦"/>
                <a:tabLst/>
                <a:defRPr kumimoji="0" lang="zh-CN" altLang="en-US" sz="1800" b="0" i="0" u="none" strike="noStrike" kern="0" cap="none" spc="0" normalizeH="0" baseline="0" dirty="0">
                  <a:ln>
                    <a:noFill/>
                  </a:ln>
                  <a:solidFill>
                    <a:srgbClr val="374154"/>
                  </a:solidFill>
                  <a:effectLst/>
                  <a:uLnTx/>
                  <a:uFillTx/>
                  <a:latin typeface="Gill Sans MT" panose="020B0502020104020203" pitchFamily="34" charset="0"/>
                  <a:ea typeface="微软雅黑" pitchFamily="34" charset="-122"/>
                  <a:cs typeface="+mn-cs"/>
                </a:defRPr>
              </a:lvl2pPr>
              <a:lvl3pPr marL="833696" marR="0" indent="-236990" algn="l" defTabSz="1218804" rtl="0" eaLnBrk="1" fontAlgn="base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800"/>
                </a:spcAft>
                <a:buClr>
                  <a:srgbClr val="92D050"/>
                </a:buClr>
                <a:buFontTx/>
                <a:buChar char="-"/>
                <a:tabLst/>
                <a:defRPr kumimoji="0" lang="zh-CN" altLang="en-US" sz="1600" b="0" i="0" u="none" strike="noStrike" kern="0" cap="none" spc="0" normalizeH="0" baseline="0" dirty="0">
                  <a:ln>
                    <a:noFill/>
                  </a:ln>
                  <a:solidFill>
                    <a:srgbClr val="374154"/>
                  </a:solidFill>
                  <a:effectLst/>
                  <a:uLnTx/>
                  <a:uFillTx/>
                  <a:latin typeface="Gill Sans MT" panose="020B0502020104020203" pitchFamily="34" charset="0"/>
                  <a:ea typeface="微软雅黑" pitchFamily="34" charset="-122"/>
                  <a:cs typeface="+mn-cs"/>
                </a:defRPr>
              </a:lvl3pPr>
              <a:lvl4pPr marL="2133600" indent="-304800" algn="l" defTabSz="12192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54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743200" indent="-304800" algn="l" defTabSz="12192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54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352800" indent="-304800" algn="l" defTabSz="12192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4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962399" indent="-304800" algn="l" defTabSz="12192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4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571999" indent="-304800" algn="l" defTabSz="12192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4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181599" indent="-304800" algn="l" defTabSz="12192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4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buFont typeface="Arial" pitchFamily="34" charset="0"/>
                <a:buNone/>
              </a:pPr>
              <a:r>
                <a:rPr lang="en-US" altLang="zh-CN" sz="1200" dirty="0">
                  <a:solidFill>
                    <a:srgbClr val="1D1D1A"/>
                  </a:solidFill>
                </a:rPr>
                <a:t>Checkpoint</a:t>
              </a:r>
              <a:r>
                <a:rPr lang="zh-CN" altLang="en-US" sz="1200" dirty="0">
                  <a:solidFill>
                    <a:srgbClr val="1D1D1A"/>
                  </a:solidFill>
                </a:rPr>
                <a:t> 保存和加载</a:t>
              </a:r>
            </a:p>
          </p:txBody>
        </p:sp>
        <p:sp>
          <p:nvSpPr>
            <p:cNvPr id="23" name="内容占位符 4">
              <a:extLst>
                <a:ext uri="{FF2B5EF4-FFF2-40B4-BE49-F238E27FC236}">
                  <a16:creationId xmlns:a16="http://schemas.microsoft.com/office/drawing/2014/main" id="{2B76D900-5780-6848-92B0-4804BD633252}"/>
                </a:ext>
              </a:extLst>
            </p:cNvPr>
            <p:cNvSpPr txBox="1">
              <a:spLocks/>
            </p:cNvSpPr>
            <p:nvPr/>
          </p:nvSpPr>
          <p:spPr>
            <a:xfrm>
              <a:off x="4562024" y="4314252"/>
              <a:ext cx="4022813" cy="46368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anchor="ctr"/>
            <a:lstStyle>
              <a:lvl1pPr marL="239106" marR="0" indent="-239106" algn="l" defTabSz="1218804" rtl="0" eaLnBrk="1" fontAlgn="base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800"/>
                </a:spcAft>
                <a:buClr>
                  <a:srgbClr val="92D050"/>
                </a:buClr>
                <a:buFont typeface="Arial" pitchFamily="34" charset="0"/>
                <a:buChar char="•"/>
                <a:tabLst/>
                <a:defRPr kumimoji="0" lang="zh-CN" altLang="en-US" sz="2000" b="0" i="0" u="none" strike="noStrike" kern="0" cap="none" spc="0" normalizeH="0" baseline="0" dirty="0">
                  <a:ln>
                    <a:noFill/>
                  </a:ln>
                  <a:solidFill>
                    <a:srgbClr val="374154"/>
                  </a:solidFill>
                  <a:effectLst/>
                  <a:uLnTx/>
                  <a:uFillTx/>
                  <a:latin typeface="Gill Sans MT" panose="020B0502020104020203" pitchFamily="34" charset="0"/>
                  <a:ea typeface="微软雅黑" pitchFamily="34" charset="-122"/>
                  <a:cs typeface="+mn-cs"/>
                </a:defRPr>
              </a:lvl1pPr>
              <a:lvl2pPr marL="476096" marR="0" indent="-236990" algn="l" defTabSz="1218804" rtl="0" eaLnBrk="1" fontAlgn="base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800"/>
                </a:spcAft>
                <a:buClr>
                  <a:srgbClr val="92D050"/>
                </a:buClr>
                <a:buFont typeface="Arial" panose="020B0604020202020204" pitchFamily="34" charset="0"/>
                <a:buChar char="◦"/>
                <a:tabLst/>
                <a:defRPr kumimoji="0" lang="zh-CN" altLang="en-US" sz="1800" b="0" i="0" u="none" strike="noStrike" kern="0" cap="none" spc="0" normalizeH="0" baseline="0" dirty="0">
                  <a:ln>
                    <a:noFill/>
                  </a:ln>
                  <a:solidFill>
                    <a:srgbClr val="374154"/>
                  </a:solidFill>
                  <a:effectLst/>
                  <a:uLnTx/>
                  <a:uFillTx/>
                  <a:latin typeface="Gill Sans MT" panose="020B0502020104020203" pitchFamily="34" charset="0"/>
                  <a:ea typeface="微软雅黑" pitchFamily="34" charset="-122"/>
                  <a:cs typeface="+mn-cs"/>
                </a:defRPr>
              </a:lvl2pPr>
              <a:lvl3pPr marL="833696" marR="0" indent="-236990" algn="l" defTabSz="1218804" rtl="0" eaLnBrk="1" fontAlgn="base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800"/>
                </a:spcAft>
                <a:buClr>
                  <a:srgbClr val="92D050"/>
                </a:buClr>
                <a:buFontTx/>
                <a:buChar char="-"/>
                <a:tabLst/>
                <a:defRPr kumimoji="0" lang="zh-CN" altLang="en-US" sz="1600" b="0" i="0" u="none" strike="noStrike" kern="0" cap="none" spc="0" normalizeH="0" baseline="0" dirty="0">
                  <a:ln>
                    <a:noFill/>
                  </a:ln>
                  <a:solidFill>
                    <a:srgbClr val="374154"/>
                  </a:solidFill>
                  <a:effectLst/>
                  <a:uLnTx/>
                  <a:uFillTx/>
                  <a:latin typeface="Gill Sans MT" panose="020B0502020104020203" pitchFamily="34" charset="0"/>
                  <a:ea typeface="微软雅黑" pitchFamily="34" charset="-122"/>
                  <a:cs typeface="+mn-cs"/>
                </a:defRPr>
              </a:lvl3pPr>
              <a:lvl4pPr marL="2133600" indent="-304800" algn="l" defTabSz="12192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54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743200" indent="-304800" algn="l" defTabSz="12192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54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352800" indent="-304800" algn="l" defTabSz="12192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4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962399" indent="-304800" algn="l" defTabSz="12192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4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571999" indent="-304800" algn="l" defTabSz="12192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4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181599" indent="-304800" algn="l" defTabSz="12192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4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buFont typeface="Arial" pitchFamily="34" charset="0"/>
                <a:buNone/>
              </a:pPr>
              <a:r>
                <a:rPr lang="en-US" altLang="zh-CN" sz="1200" dirty="0">
                  <a:solidFill>
                    <a:srgbClr val="1D1D1A"/>
                  </a:solidFill>
                </a:rPr>
                <a:t>Checkpoint</a:t>
              </a:r>
              <a:r>
                <a:rPr lang="zh-CN" altLang="en-US" sz="1200" dirty="0">
                  <a:solidFill>
                    <a:srgbClr val="1D1D1A"/>
                  </a:solidFill>
                </a:rPr>
                <a:t> 聚合与分发</a:t>
              </a:r>
            </a:p>
          </p:txBody>
        </p:sp>
        <p:sp>
          <p:nvSpPr>
            <p:cNvPr id="24" name="内容占位符 4">
              <a:extLst>
                <a:ext uri="{FF2B5EF4-FFF2-40B4-BE49-F238E27FC236}">
                  <a16:creationId xmlns:a16="http://schemas.microsoft.com/office/drawing/2014/main" id="{25F7B0F9-63C9-FA45-8F74-2F2B3ED7A544}"/>
                </a:ext>
              </a:extLst>
            </p:cNvPr>
            <p:cNvSpPr txBox="1">
              <a:spLocks/>
            </p:cNvSpPr>
            <p:nvPr/>
          </p:nvSpPr>
          <p:spPr>
            <a:xfrm>
              <a:off x="8787888" y="3177191"/>
              <a:ext cx="2922869" cy="46368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anchor="ctr"/>
            <a:lstStyle>
              <a:lvl1pPr marL="239106" marR="0" indent="-239106" algn="l" defTabSz="1218804" rtl="0" eaLnBrk="1" fontAlgn="base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800"/>
                </a:spcAft>
                <a:buClr>
                  <a:srgbClr val="92D050"/>
                </a:buClr>
                <a:buFont typeface="Arial" pitchFamily="34" charset="0"/>
                <a:buChar char="•"/>
                <a:tabLst/>
                <a:defRPr kumimoji="0" lang="zh-CN" altLang="en-US" sz="2000" b="0" i="0" u="none" strike="noStrike" kern="0" cap="none" spc="0" normalizeH="0" baseline="0" dirty="0">
                  <a:ln>
                    <a:noFill/>
                  </a:ln>
                  <a:solidFill>
                    <a:srgbClr val="374154"/>
                  </a:solidFill>
                  <a:effectLst/>
                  <a:uLnTx/>
                  <a:uFillTx/>
                  <a:latin typeface="Gill Sans MT" panose="020B0502020104020203" pitchFamily="34" charset="0"/>
                  <a:ea typeface="微软雅黑" pitchFamily="34" charset="-122"/>
                  <a:cs typeface="+mn-cs"/>
                </a:defRPr>
              </a:lvl1pPr>
              <a:lvl2pPr marL="476096" marR="0" indent="-236990" algn="l" defTabSz="1218804" rtl="0" eaLnBrk="1" fontAlgn="base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800"/>
                </a:spcAft>
                <a:buClr>
                  <a:srgbClr val="92D050"/>
                </a:buClr>
                <a:buFont typeface="Arial" panose="020B0604020202020204" pitchFamily="34" charset="0"/>
                <a:buChar char="◦"/>
                <a:tabLst/>
                <a:defRPr kumimoji="0" lang="zh-CN" altLang="en-US" sz="1800" b="0" i="0" u="none" strike="noStrike" kern="0" cap="none" spc="0" normalizeH="0" baseline="0" dirty="0">
                  <a:ln>
                    <a:noFill/>
                  </a:ln>
                  <a:solidFill>
                    <a:srgbClr val="374154"/>
                  </a:solidFill>
                  <a:effectLst/>
                  <a:uLnTx/>
                  <a:uFillTx/>
                  <a:latin typeface="Gill Sans MT" panose="020B0502020104020203" pitchFamily="34" charset="0"/>
                  <a:ea typeface="微软雅黑" pitchFamily="34" charset="-122"/>
                  <a:cs typeface="+mn-cs"/>
                </a:defRPr>
              </a:lvl2pPr>
              <a:lvl3pPr marL="833696" marR="0" indent="-236990" algn="l" defTabSz="1218804" rtl="0" eaLnBrk="1" fontAlgn="base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800"/>
                </a:spcAft>
                <a:buClr>
                  <a:srgbClr val="92D050"/>
                </a:buClr>
                <a:buFontTx/>
                <a:buChar char="-"/>
                <a:tabLst/>
                <a:defRPr kumimoji="0" lang="zh-CN" altLang="en-US" sz="1600" b="0" i="0" u="none" strike="noStrike" kern="0" cap="none" spc="0" normalizeH="0" baseline="0" dirty="0">
                  <a:ln>
                    <a:noFill/>
                  </a:ln>
                  <a:solidFill>
                    <a:srgbClr val="374154"/>
                  </a:solidFill>
                  <a:effectLst/>
                  <a:uLnTx/>
                  <a:uFillTx/>
                  <a:latin typeface="Gill Sans MT" panose="020B0502020104020203" pitchFamily="34" charset="0"/>
                  <a:ea typeface="微软雅黑" pitchFamily="34" charset="-122"/>
                  <a:cs typeface="+mn-cs"/>
                </a:defRPr>
              </a:lvl3pPr>
              <a:lvl4pPr marL="2133600" indent="-304800" algn="l" defTabSz="12192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54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743200" indent="-304800" algn="l" defTabSz="12192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54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352800" indent="-304800" algn="l" defTabSz="12192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4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962399" indent="-304800" algn="l" defTabSz="12192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4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571999" indent="-304800" algn="l" defTabSz="12192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4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181599" indent="-304800" algn="l" defTabSz="12192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4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buNone/>
              </a:pPr>
              <a:r>
                <a:rPr lang="zh-CN" altLang="en-US" sz="1200" dirty="0">
                  <a:solidFill>
                    <a:srgbClr val="1D1D1A"/>
                  </a:solidFill>
                </a:rPr>
                <a:t>实际数据调度</a:t>
              </a:r>
            </a:p>
          </p:txBody>
        </p:sp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E71A2BFB-8F84-054C-84AB-3C748E852F27}"/>
              </a:ext>
            </a:extLst>
          </p:cNvPr>
          <p:cNvGrpSpPr/>
          <p:nvPr/>
        </p:nvGrpSpPr>
        <p:grpSpPr>
          <a:xfrm>
            <a:off x="101505" y="4992052"/>
            <a:ext cx="11609252" cy="1212944"/>
            <a:chOff x="101505" y="5086642"/>
            <a:chExt cx="11609252" cy="1368330"/>
          </a:xfrm>
        </p:grpSpPr>
        <p:sp>
          <p:nvSpPr>
            <p:cNvPr id="12" name="内容占位符 4">
              <a:extLst>
                <a:ext uri="{FF2B5EF4-FFF2-40B4-BE49-F238E27FC236}">
                  <a16:creationId xmlns:a16="http://schemas.microsoft.com/office/drawing/2014/main" id="{AB38B618-D0CA-1844-A2A9-12055744FCA7}"/>
                </a:ext>
              </a:extLst>
            </p:cNvPr>
            <p:cNvSpPr txBox="1">
              <a:spLocks/>
            </p:cNvSpPr>
            <p:nvPr/>
          </p:nvSpPr>
          <p:spPr>
            <a:xfrm>
              <a:off x="101505" y="5538965"/>
              <a:ext cx="1212287" cy="463684"/>
            </a:xfrm>
            <a:prstGeom prst="rect">
              <a:avLst/>
            </a:prstGeom>
            <a:noFill/>
          </p:spPr>
          <p:txBody>
            <a:bodyPr anchor="ctr"/>
            <a:lstStyle>
              <a:lvl1pPr marL="239106" marR="0" indent="-239106" algn="l" defTabSz="1218804" rtl="0" eaLnBrk="1" fontAlgn="base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800"/>
                </a:spcAft>
                <a:buClr>
                  <a:srgbClr val="92D050"/>
                </a:buClr>
                <a:buFont typeface="Arial" pitchFamily="34" charset="0"/>
                <a:buChar char="•"/>
                <a:tabLst/>
                <a:defRPr kumimoji="0" lang="zh-CN" altLang="en-US" sz="2000" b="0" i="0" u="none" strike="noStrike" kern="0" cap="none" spc="0" normalizeH="0" baseline="0" dirty="0">
                  <a:ln>
                    <a:noFill/>
                  </a:ln>
                  <a:solidFill>
                    <a:srgbClr val="374154"/>
                  </a:solidFill>
                  <a:effectLst/>
                  <a:uLnTx/>
                  <a:uFillTx/>
                  <a:latin typeface="Gill Sans MT" panose="020B0502020104020203" pitchFamily="34" charset="0"/>
                  <a:ea typeface="微软雅黑" pitchFamily="34" charset="-122"/>
                  <a:cs typeface="+mn-cs"/>
                </a:defRPr>
              </a:lvl1pPr>
              <a:lvl2pPr marL="476096" marR="0" indent="-236990" algn="l" defTabSz="1218804" rtl="0" eaLnBrk="1" fontAlgn="base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800"/>
                </a:spcAft>
                <a:buClr>
                  <a:srgbClr val="92D050"/>
                </a:buClr>
                <a:buFont typeface="Arial" panose="020B0604020202020204" pitchFamily="34" charset="0"/>
                <a:buChar char="◦"/>
                <a:tabLst/>
                <a:defRPr kumimoji="0" lang="zh-CN" altLang="en-US" sz="1800" b="0" i="0" u="none" strike="noStrike" kern="0" cap="none" spc="0" normalizeH="0" baseline="0" dirty="0">
                  <a:ln>
                    <a:noFill/>
                  </a:ln>
                  <a:solidFill>
                    <a:srgbClr val="374154"/>
                  </a:solidFill>
                  <a:effectLst/>
                  <a:uLnTx/>
                  <a:uFillTx/>
                  <a:latin typeface="Gill Sans MT" panose="020B0502020104020203" pitchFamily="34" charset="0"/>
                  <a:ea typeface="微软雅黑" pitchFamily="34" charset="-122"/>
                  <a:cs typeface="+mn-cs"/>
                </a:defRPr>
              </a:lvl2pPr>
              <a:lvl3pPr marL="833696" marR="0" indent="-236990" algn="l" defTabSz="1218804" rtl="0" eaLnBrk="1" fontAlgn="base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800"/>
                </a:spcAft>
                <a:buClr>
                  <a:srgbClr val="92D050"/>
                </a:buClr>
                <a:buFontTx/>
                <a:buChar char="-"/>
                <a:tabLst/>
                <a:defRPr kumimoji="0" lang="zh-CN" altLang="en-US" sz="1600" b="0" i="0" u="none" strike="noStrike" kern="0" cap="none" spc="0" normalizeH="0" baseline="0" dirty="0">
                  <a:ln>
                    <a:noFill/>
                  </a:ln>
                  <a:solidFill>
                    <a:srgbClr val="374154"/>
                  </a:solidFill>
                  <a:effectLst/>
                  <a:uLnTx/>
                  <a:uFillTx/>
                  <a:latin typeface="Gill Sans MT" panose="020B0502020104020203" pitchFamily="34" charset="0"/>
                  <a:ea typeface="微软雅黑" pitchFamily="34" charset="-122"/>
                  <a:cs typeface="+mn-cs"/>
                </a:defRPr>
              </a:lvl3pPr>
              <a:lvl4pPr marL="2133600" indent="-304800" algn="l" defTabSz="12192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54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743200" indent="-304800" algn="l" defTabSz="12192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54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352800" indent="-304800" algn="l" defTabSz="12192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4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962399" indent="-304800" algn="l" defTabSz="12192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4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571999" indent="-304800" algn="l" defTabSz="12192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4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181599" indent="-304800" algn="l" defTabSz="12192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4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lnSpc>
                  <a:spcPct val="100000"/>
                </a:lnSpc>
                <a:buFont typeface="Arial" pitchFamily="34" charset="0"/>
                <a:buNone/>
              </a:pPr>
              <a:r>
                <a:rPr lang="zh-CN" altLang="en-US" sz="1600" b="1" dirty="0">
                  <a:solidFill>
                    <a:schemeClr val="tx1"/>
                  </a:solidFill>
                </a:rPr>
                <a:t>存储需求</a:t>
              </a:r>
            </a:p>
          </p:txBody>
        </p:sp>
        <p:sp>
          <p:nvSpPr>
            <p:cNvPr id="25" name="内容占位符 4">
              <a:extLst>
                <a:ext uri="{FF2B5EF4-FFF2-40B4-BE49-F238E27FC236}">
                  <a16:creationId xmlns:a16="http://schemas.microsoft.com/office/drawing/2014/main" id="{9DC82E4C-E1AE-F748-932A-F70982467883}"/>
                </a:ext>
              </a:extLst>
            </p:cNvPr>
            <p:cNvSpPr txBox="1">
              <a:spLocks/>
            </p:cNvSpPr>
            <p:nvPr/>
          </p:nvSpPr>
          <p:spPr>
            <a:xfrm>
              <a:off x="1436109" y="5086642"/>
              <a:ext cx="2922869" cy="13683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anchor="ctr"/>
            <a:lstStyle>
              <a:lvl1pPr marL="239106" marR="0" indent="-239106" algn="l" defTabSz="1218804" rtl="0" eaLnBrk="1" fontAlgn="base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800"/>
                </a:spcAft>
                <a:buClr>
                  <a:srgbClr val="92D050"/>
                </a:buClr>
                <a:buFont typeface="Arial" pitchFamily="34" charset="0"/>
                <a:buChar char="•"/>
                <a:tabLst/>
                <a:defRPr kumimoji="0" lang="zh-CN" altLang="en-US" sz="2000" b="0" i="0" u="none" strike="noStrike" kern="0" cap="none" spc="0" normalizeH="0" baseline="0" dirty="0">
                  <a:ln>
                    <a:noFill/>
                  </a:ln>
                  <a:solidFill>
                    <a:srgbClr val="374154"/>
                  </a:solidFill>
                  <a:effectLst/>
                  <a:uLnTx/>
                  <a:uFillTx/>
                  <a:latin typeface="Gill Sans MT" panose="020B0502020104020203" pitchFamily="34" charset="0"/>
                  <a:ea typeface="微软雅黑" pitchFamily="34" charset="-122"/>
                  <a:cs typeface="+mn-cs"/>
                </a:defRPr>
              </a:lvl1pPr>
              <a:lvl2pPr marL="476096" marR="0" indent="-236990" algn="l" defTabSz="1218804" rtl="0" eaLnBrk="1" fontAlgn="base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800"/>
                </a:spcAft>
                <a:buClr>
                  <a:srgbClr val="92D050"/>
                </a:buClr>
                <a:buFont typeface="Arial" panose="020B0604020202020204" pitchFamily="34" charset="0"/>
                <a:buChar char="◦"/>
                <a:tabLst/>
                <a:defRPr kumimoji="0" lang="zh-CN" altLang="en-US" sz="1800" b="0" i="0" u="none" strike="noStrike" kern="0" cap="none" spc="0" normalizeH="0" baseline="0" dirty="0">
                  <a:ln>
                    <a:noFill/>
                  </a:ln>
                  <a:solidFill>
                    <a:srgbClr val="374154"/>
                  </a:solidFill>
                  <a:effectLst/>
                  <a:uLnTx/>
                  <a:uFillTx/>
                  <a:latin typeface="Gill Sans MT" panose="020B0502020104020203" pitchFamily="34" charset="0"/>
                  <a:ea typeface="微软雅黑" pitchFamily="34" charset="-122"/>
                  <a:cs typeface="+mn-cs"/>
                </a:defRPr>
              </a:lvl2pPr>
              <a:lvl3pPr marL="833696" marR="0" indent="-236990" algn="l" defTabSz="1218804" rtl="0" eaLnBrk="1" fontAlgn="base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800"/>
                </a:spcAft>
                <a:buClr>
                  <a:srgbClr val="92D050"/>
                </a:buClr>
                <a:buFontTx/>
                <a:buChar char="-"/>
                <a:tabLst/>
                <a:defRPr kumimoji="0" lang="zh-CN" altLang="en-US" sz="1600" b="0" i="0" u="none" strike="noStrike" kern="0" cap="none" spc="0" normalizeH="0" baseline="0" dirty="0">
                  <a:ln>
                    <a:noFill/>
                  </a:ln>
                  <a:solidFill>
                    <a:srgbClr val="374154"/>
                  </a:solidFill>
                  <a:effectLst/>
                  <a:uLnTx/>
                  <a:uFillTx/>
                  <a:latin typeface="Gill Sans MT" panose="020B0502020104020203" pitchFamily="34" charset="0"/>
                  <a:ea typeface="微软雅黑" pitchFamily="34" charset="-122"/>
                  <a:cs typeface="+mn-cs"/>
                </a:defRPr>
              </a:lvl3pPr>
              <a:lvl4pPr marL="2133600" indent="-304800" algn="l" defTabSz="12192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54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743200" indent="-304800" algn="l" defTabSz="12192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54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352800" indent="-304800" algn="l" defTabSz="12192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4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962399" indent="-304800" algn="l" defTabSz="12192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4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571999" indent="-304800" algn="l" defTabSz="12192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4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181599" indent="-304800" algn="l" defTabSz="12192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4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buFont typeface="Arial" pitchFamily="34" charset="0"/>
                <a:buNone/>
              </a:pPr>
              <a:r>
                <a:rPr lang="zh-CN" altLang="en-US" sz="1200" dirty="0">
                  <a:solidFill>
                    <a:srgbClr val="1D1D1A"/>
                  </a:solidFill>
                </a:rPr>
                <a:t>跨数据协议、对象支持</a:t>
              </a:r>
              <a:endParaRPr lang="en-US" altLang="zh-CN" sz="1200" dirty="0">
                <a:solidFill>
                  <a:srgbClr val="1D1D1A"/>
                </a:solidFill>
              </a:endParaRPr>
            </a:p>
            <a:p>
              <a:pPr marL="0" indent="0" algn="ctr">
                <a:lnSpc>
                  <a:spcPct val="100000"/>
                </a:lnSpc>
                <a:buFont typeface="Arial" pitchFamily="34" charset="0"/>
                <a:buNone/>
              </a:pPr>
              <a:r>
                <a:rPr lang="zh-CN" altLang="en-US" sz="1200" dirty="0">
                  <a:solidFill>
                    <a:srgbClr val="1D1D1A"/>
                  </a:solidFill>
                </a:rPr>
                <a:t>高吞吐、大容量</a:t>
              </a:r>
            </a:p>
          </p:txBody>
        </p:sp>
        <p:sp>
          <p:nvSpPr>
            <p:cNvPr id="26" name="内容占位符 4">
              <a:extLst>
                <a:ext uri="{FF2B5EF4-FFF2-40B4-BE49-F238E27FC236}">
                  <a16:creationId xmlns:a16="http://schemas.microsoft.com/office/drawing/2014/main" id="{22A1BE5B-405D-3C4B-AACC-E33FEEA84769}"/>
                </a:ext>
              </a:extLst>
            </p:cNvPr>
            <p:cNvSpPr txBox="1">
              <a:spLocks/>
            </p:cNvSpPr>
            <p:nvPr/>
          </p:nvSpPr>
          <p:spPr>
            <a:xfrm>
              <a:off x="4562023" y="5086642"/>
              <a:ext cx="4022813" cy="13683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anchor="ctr"/>
            <a:lstStyle>
              <a:lvl1pPr marL="239106" marR="0" indent="-239106" algn="l" defTabSz="1218804" rtl="0" eaLnBrk="1" fontAlgn="base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800"/>
                </a:spcAft>
                <a:buClr>
                  <a:srgbClr val="92D050"/>
                </a:buClr>
                <a:buFont typeface="Arial" pitchFamily="34" charset="0"/>
                <a:buChar char="•"/>
                <a:tabLst/>
                <a:defRPr kumimoji="0" lang="zh-CN" altLang="en-US" sz="2000" b="0" i="0" u="none" strike="noStrike" kern="0" cap="none" spc="0" normalizeH="0" baseline="0" dirty="0">
                  <a:ln>
                    <a:noFill/>
                  </a:ln>
                  <a:solidFill>
                    <a:srgbClr val="374154"/>
                  </a:solidFill>
                  <a:effectLst/>
                  <a:uLnTx/>
                  <a:uFillTx/>
                  <a:latin typeface="Gill Sans MT" panose="020B0502020104020203" pitchFamily="34" charset="0"/>
                  <a:ea typeface="微软雅黑" pitchFamily="34" charset="-122"/>
                  <a:cs typeface="+mn-cs"/>
                </a:defRPr>
              </a:lvl1pPr>
              <a:lvl2pPr marL="476096" marR="0" indent="-236990" algn="l" defTabSz="1218804" rtl="0" eaLnBrk="1" fontAlgn="base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800"/>
                </a:spcAft>
                <a:buClr>
                  <a:srgbClr val="92D050"/>
                </a:buClr>
                <a:buFont typeface="Arial" panose="020B0604020202020204" pitchFamily="34" charset="0"/>
                <a:buChar char="◦"/>
                <a:tabLst/>
                <a:defRPr kumimoji="0" lang="zh-CN" altLang="en-US" sz="1800" b="0" i="0" u="none" strike="noStrike" kern="0" cap="none" spc="0" normalizeH="0" baseline="0" dirty="0">
                  <a:ln>
                    <a:noFill/>
                  </a:ln>
                  <a:solidFill>
                    <a:srgbClr val="374154"/>
                  </a:solidFill>
                  <a:effectLst/>
                  <a:uLnTx/>
                  <a:uFillTx/>
                  <a:latin typeface="Gill Sans MT" panose="020B0502020104020203" pitchFamily="34" charset="0"/>
                  <a:ea typeface="微软雅黑" pitchFamily="34" charset="-122"/>
                  <a:cs typeface="+mn-cs"/>
                </a:defRPr>
              </a:lvl2pPr>
              <a:lvl3pPr marL="833696" marR="0" indent="-236990" algn="l" defTabSz="1218804" rtl="0" eaLnBrk="1" fontAlgn="base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800"/>
                </a:spcAft>
                <a:buClr>
                  <a:srgbClr val="92D050"/>
                </a:buClr>
                <a:buFontTx/>
                <a:buChar char="-"/>
                <a:tabLst/>
                <a:defRPr kumimoji="0" lang="zh-CN" altLang="en-US" sz="1600" b="0" i="0" u="none" strike="noStrike" kern="0" cap="none" spc="0" normalizeH="0" baseline="0" dirty="0">
                  <a:ln>
                    <a:noFill/>
                  </a:ln>
                  <a:solidFill>
                    <a:srgbClr val="374154"/>
                  </a:solidFill>
                  <a:effectLst/>
                  <a:uLnTx/>
                  <a:uFillTx/>
                  <a:latin typeface="Gill Sans MT" panose="020B0502020104020203" pitchFamily="34" charset="0"/>
                  <a:ea typeface="微软雅黑" pitchFamily="34" charset="-122"/>
                  <a:cs typeface="+mn-cs"/>
                </a:defRPr>
              </a:lvl3pPr>
              <a:lvl4pPr marL="2133600" indent="-304800" algn="l" defTabSz="12192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54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743200" indent="-304800" algn="l" defTabSz="12192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54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352800" indent="-304800" algn="l" defTabSz="12192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4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962399" indent="-304800" algn="l" defTabSz="12192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4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571999" indent="-304800" algn="l" defTabSz="12192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4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181599" indent="-304800" algn="l" defTabSz="12192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4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buFont typeface="Arial" pitchFamily="34" charset="0"/>
                <a:buNone/>
              </a:pPr>
              <a:r>
                <a:rPr lang="zh-CN" altLang="en-US" sz="1200" dirty="0">
                  <a:solidFill>
                    <a:srgbClr val="1D1D1A"/>
                  </a:solidFill>
                </a:rPr>
                <a:t>训练数据集高读写性能</a:t>
              </a:r>
              <a:endParaRPr lang="en-US" altLang="zh-CN" sz="1200" dirty="0">
                <a:solidFill>
                  <a:srgbClr val="1D1D1A"/>
                </a:solidFill>
              </a:endParaRPr>
            </a:p>
            <a:p>
              <a:pPr marL="0" indent="0" algn="ctr">
                <a:lnSpc>
                  <a:spcPct val="100000"/>
                </a:lnSpc>
                <a:buNone/>
              </a:pPr>
              <a:r>
                <a:rPr lang="zh-CN" altLang="en-US" sz="1200" dirty="0">
                  <a:solidFill>
                    <a:srgbClr val="1D1D1A"/>
                  </a:solidFill>
                </a:rPr>
                <a:t>训练数据集预读取、客户端缓存</a:t>
              </a:r>
              <a:endParaRPr lang="en-US" altLang="zh-CN" sz="1200" dirty="0">
                <a:solidFill>
                  <a:srgbClr val="1D1D1A"/>
                </a:solidFill>
              </a:endParaRPr>
            </a:p>
            <a:p>
              <a:pPr marL="0" indent="0" algn="ctr">
                <a:lnSpc>
                  <a:spcPct val="100000"/>
                </a:lnSpc>
                <a:buFont typeface="Arial" pitchFamily="34" charset="0"/>
                <a:buNone/>
              </a:pPr>
              <a:r>
                <a:rPr lang="en-US" altLang="zh-CN" sz="1200" dirty="0">
                  <a:solidFill>
                    <a:srgbClr val="1D1D1A"/>
                  </a:solidFill>
                </a:rPr>
                <a:t>Checkpoint</a:t>
              </a:r>
              <a:r>
                <a:rPr lang="zh-CN" altLang="en-US" sz="1200" dirty="0">
                  <a:solidFill>
                    <a:srgbClr val="1D1D1A"/>
                  </a:solidFill>
                </a:rPr>
                <a:t>稳定高效写、加载耗时少</a:t>
              </a:r>
            </a:p>
          </p:txBody>
        </p:sp>
        <p:sp>
          <p:nvSpPr>
            <p:cNvPr id="28" name="内容占位符 4">
              <a:extLst>
                <a:ext uri="{FF2B5EF4-FFF2-40B4-BE49-F238E27FC236}">
                  <a16:creationId xmlns:a16="http://schemas.microsoft.com/office/drawing/2014/main" id="{C370DB72-780D-2A44-B82A-310296DF09C2}"/>
                </a:ext>
              </a:extLst>
            </p:cNvPr>
            <p:cNvSpPr txBox="1">
              <a:spLocks/>
            </p:cNvSpPr>
            <p:nvPr/>
          </p:nvSpPr>
          <p:spPr>
            <a:xfrm>
              <a:off x="8787888" y="5086642"/>
              <a:ext cx="2922869" cy="13683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anchor="ctr"/>
            <a:lstStyle>
              <a:lvl1pPr marL="239106" marR="0" indent="-239106" algn="l" defTabSz="1218804" rtl="0" eaLnBrk="1" fontAlgn="base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800"/>
                </a:spcAft>
                <a:buClr>
                  <a:srgbClr val="92D050"/>
                </a:buClr>
                <a:buFont typeface="Arial" pitchFamily="34" charset="0"/>
                <a:buChar char="•"/>
                <a:tabLst/>
                <a:defRPr kumimoji="0" lang="zh-CN" altLang="en-US" sz="2000" b="0" i="0" u="none" strike="noStrike" kern="0" cap="none" spc="0" normalizeH="0" baseline="0" dirty="0">
                  <a:ln>
                    <a:noFill/>
                  </a:ln>
                  <a:solidFill>
                    <a:srgbClr val="374154"/>
                  </a:solidFill>
                  <a:effectLst/>
                  <a:uLnTx/>
                  <a:uFillTx/>
                  <a:latin typeface="Gill Sans MT" panose="020B0502020104020203" pitchFamily="34" charset="0"/>
                  <a:ea typeface="微软雅黑" pitchFamily="34" charset="-122"/>
                  <a:cs typeface="+mn-cs"/>
                </a:defRPr>
              </a:lvl1pPr>
              <a:lvl2pPr marL="476096" marR="0" indent="-236990" algn="l" defTabSz="1218804" rtl="0" eaLnBrk="1" fontAlgn="base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800"/>
                </a:spcAft>
                <a:buClr>
                  <a:srgbClr val="92D050"/>
                </a:buClr>
                <a:buFont typeface="Arial" panose="020B0604020202020204" pitchFamily="34" charset="0"/>
                <a:buChar char="◦"/>
                <a:tabLst/>
                <a:defRPr kumimoji="0" lang="zh-CN" altLang="en-US" sz="1800" b="0" i="0" u="none" strike="noStrike" kern="0" cap="none" spc="0" normalizeH="0" baseline="0" dirty="0">
                  <a:ln>
                    <a:noFill/>
                  </a:ln>
                  <a:solidFill>
                    <a:srgbClr val="374154"/>
                  </a:solidFill>
                  <a:effectLst/>
                  <a:uLnTx/>
                  <a:uFillTx/>
                  <a:latin typeface="Gill Sans MT" panose="020B0502020104020203" pitchFamily="34" charset="0"/>
                  <a:ea typeface="微软雅黑" pitchFamily="34" charset="-122"/>
                  <a:cs typeface="+mn-cs"/>
                </a:defRPr>
              </a:lvl2pPr>
              <a:lvl3pPr marL="833696" marR="0" indent="-236990" algn="l" defTabSz="1218804" rtl="0" eaLnBrk="1" fontAlgn="base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800"/>
                </a:spcAft>
                <a:buClr>
                  <a:srgbClr val="92D050"/>
                </a:buClr>
                <a:buFontTx/>
                <a:buChar char="-"/>
                <a:tabLst/>
                <a:defRPr kumimoji="0" lang="zh-CN" altLang="en-US" sz="1600" b="0" i="0" u="none" strike="noStrike" kern="0" cap="none" spc="0" normalizeH="0" baseline="0" dirty="0">
                  <a:ln>
                    <a:noFill/>
                  </a:ln>
                  <a:solidFill>
                    <a:srgbClr val="374154"/>
                  </a:solidFill>
                  <a:effectLst/>
                  <a:uLnTx/>
                  <a:uFillTx/>
                  <a:latin typeface="Gill Sans MT" panose="020B0502020104020203" pitchFamily="34" charset="0"/>
                  <a:ea typeface="微软雅黑" pitchFamily="34" charset="-122"/>
                  <a:cs typeface="+mn-cs"/>
                </a:defRPr>
              </a:lvl3pPr>
              <a:lvl4pPr marL="2133600" indent="-304800" algn="l" defTabSz="12192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54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743200" indent="-304800" algn="l" defTabSz="12192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54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352800" indent="-304800" algn="l" defTabSz="12192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4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962399" indent="-304800" algn="l" defTabSz="12192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4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571999" indent="-304800" algn="l" defTabSz="12192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4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181599" indent="-304800" algn="l" defTabSz="12192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4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buFont typeface="Arial" pitchFamily="34" charset="0"/>
                <a:buNone/>
              </a:pPr>
              <a:r>
                <a:rPr lang="zh-CN" altLang="en-US" sz="1200" dirty="0">
                  <a:solidFill>
                    <a:srgbClr val="1D1D1A"/>
                  </a:solidFill>
                </a:rPr>
                <a:t>高并发、高吞吐、高效率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142834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325171DB-FB70-6E42-B568-5CD5DE513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大模型训练在 </a:t>
            </a:r>
            <a:r>
              <a:rPr lang="en-US" altLang="zh-CN" dirty="0"/>
              <a:t>AI</a:t>
            </a:r>
            <a:r>
              <a:rPr lang="zh-CN" altLang="en-US" dirty="0"/>
              <a:t> 系统中划分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AF95F03-3165-1344-B92F-99C3CC47021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360170"/>
            <a:ext cx="10963473" cy="589190"/>
          </a:xfrm>
        </p:spPr>
        <p:txBody>
          <a:bodyPr/>
          <a:lstStyle/>
          <a:p>
            <a:r>
              <a:rPr lang="zh-CN" altLang="en-US" dirty="0"/>
              <a:t>将</a:t>
            </a:r>
            <a:r>
              <a:rPr lang="en-US" altLang="zh-CN" dirty="0"/>
              <a:t>AI</a:t>
            </a:r>
            <a:r>
              <a:rPr lang="zh-CN" altLang="en-US" dirty="0"/>
              <a:t>集群划分为：大模型应用、数据系统、</a:t>
            </a:r>
            <a:r>
              <a:rPr lang="en-US" altLang="zh-CN" dirty="0"/>
              <a:t>AI </a:t>
            </a:r>
            <a:r>
              <a:rPr lang="zh-CN" altLang="en-US" dirty="0"/>
              <a:t>系统三部分。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1653DD6-5C85-3442-9748-1AE1D811B9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73182" y="2081067"/>
            <a:ext cx="9264377" cy="4218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8476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325171DB-FB70-6E42-B568-5CD5DE513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大模型系统流程对存储的需求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AF95F03-3165-1344-B92F-99C3CC47021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各环节间的衔接，本质上是对数据在不同子系统中广泛、高效流动的需求。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EFC39D9-B08C-7D41-B2B4-FBB1B8259F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73182" y="2081067"/>
            <a:ext cx="9264377" cy="4218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3988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5">
            <a:extLst>
              <a:ext uri="{FF2B5EF4-FFF2-40B4-BE49-F238E27FC236}">
                <a16:creationId xmlns:a16="http://schemas.microsoft.com/office/drawing/2014/main" id="{7C074AAB-A473-5D42-994A-26D72201BD0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>
                <a:latin typeface="Futura Medium" panose="020B0602020204020303" pitchFamily="34" charset="-79"/>
                <a:cs typeface="Futura Medium" panose="020B0602020204020303" pitchFamily="34" charset="-79"/>
              </a:rPr>
              <a:t>3.</a:t>
            </a:r>
            <a:r>
              <a:rPr lang="zh-CN" alt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 大模型时代</a:t>
            </a:r>
            <a:endParaRPr lang="en-US" altLang="zh-CN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r>
              <a:rPr lang="zh-CN" alt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的挑战</a:t>
            </a:r>
          </a:p>
        </p:txBody>
      </p:sp>
    </p:spTree>
    <p:extLst>
      <p:ext uri="{BB962C8B-B14F-4D97-AF65-F5344CB8AC3E}">
        <p14:creationId xmlns:p14="http://schemas.microsoft.com/office/powerpoint/2010/main" val="12455349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B3C981-0C22-E14B-AA6E-D3A76E3022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挑战 </a:t>
            </a:r>
            <a:r>
              <a:rPr lang="en-US" altLang="zh-CN" dirty="0"/>
              <a:t>I</a:t>
            </a:r>
            <a:r>
              <a:rPr lang="zh-CN" altLang="en-US" dirty="0"/>
              <a:t>：海量小文件的高并发、低延迟读写</a:t>
            </a:r>
            <a:endParaRPr kumimoji="1"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F51CF4D-08F6-F445-AFF0-7F72A782B67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b="1" dirty="0"/>
              <a:t>特点：</a:t>
            </a:r>
            <a:r>
              <a:rPr lang="zh-CN" altLang="en-US" dirty="0"/>
              <a:t>海量多模态、异构小文件的高并发、低延迟读写</a:t>
            </a:r>
            <a:endParaRPr lang="en-US" altLang="zh-CN" dirty="0"/>
          </a:p>
          <a:p>
            <a:pPr lvl="1"/>
            <a:r>
              <a:rPr lang="en-US" altLang="zh-CN" dirty="0" err="1"/>
              <a:t>eg.</a:t>
            </a:r>
            <a:r>
              <a:rPr lang="zh-CN" altLang="en-US" dirty="0"/>
              <a:t>，</a:t>
            </a:r>
            <a:r>
              <a:rPr lang="en-US" altLang="zh-CN" dirty="0"/>
              <a:t>LLMs</a:t>
            </a:r>
            <a:r>
              <a:rPr lang="zh-CN" altLang="en-US" dirty="0"/>
              <a:t> 以文本语料为主，同时存在</a:t>
            </a:r>
            <a:r>
              <a:rPr lang="en-US" altLang="zh-CN" dirty="0"/>
              <a:t>pdf</a:t>
            </a:r>
            <a:r>
              <a:rPr lang="zh-CN" altLang="en-US" dirty="0"/>
              <a:t>、</a:t>
            </a:r>
            <a:r>
              <a:rPr lang="en-US" altLang="zh-CN" dirty="0"/>
              <a:t>doc</a:t>
            </a:r>
            <a:r>
              <a:rPr lang="zh-CN" altLang="en-US" dirty="0"/>
              <a:t>、</a:t>
            </a:r>
            <a:r>
              <a:rPr lang="en-US" altLang="zh-CN" dirty="0"/>
              <a:t>excel</a:t>
            </a:r>
            <a:r>
              <a:rPr lang="zh-CN" altLang="en-US" dirty="0"/>
              <a:t> 等各种格式，甚至存在医疗、气象等专用格式。</a:t>
            </a:r>
            <a:endParaRPr lang="en-US" altLang="zh-CN" dirty="0"/>
          </a:p>
          <a:p>
            <a:pPr lvl="1"/>
            <a:r>
              <a:rPr lang="zh-CN" altLang="en-US" dirty="0"/>
              <a:t>大部分为半结构化的数据，其大小从 </a:t>
            </a:r>
            <a:r>
              <a:rPr lang="en-US" altLang="zh-CN" dirty="0"/>
              <a:t>10KB</a:t>
            </a:r>
            <a:r>
              <a:rPr lang="zh-CN" altLang="en-US" dirty="0"/>
              <a:t> 到 </a:t>
            </a:r>
            <a:r>
              <a:rPr lang="en-US" altLang="zh-CN" dirty="0"/>
              <a:t>100</a:t>
            </a:r>
            <a:r>
              <a:rPr lang="zh-CN" altLang="en-US" dirty="0"/>
              <a:t> </a:t>
            </a:r>
            <a:r>
              <a:rPr lang="en-US" altLang="zh-CN" dirty="0"/>
              <a:t>KB</a:t>
            </a:r>
            <a:r>
              <a:rPr lang="zh-CN" altLang="en-US" dirty="0"/>
              <a:t> 不等小文本文件，存在数亿级的文件数量。</a:t>
            </a:r>
            <a:endParaRPr lang="en-US" altLang="zh-CN" dirty="0"/>
          </a:p>
          <a:p>
            <a:pPr lvl="1"/>
            <a:r>
              <a:rPr lang="zh-CN" altLang="en-US" dirty="0"/>
              <a:t>大模型训练过程中，频繁从数据集取 </a:t>
            </a:r>
            <a:r>
              <a:rPr lang="en-US" altLang="zh-CN" dirty="0"/>
              <a:t>Token</a:t>
            </a:r>
            <a:r>
              <a:rPr lang="zh-CN" altLang="en-US" dirty="0"/>
              <a:t>，每 </a:t>
            </a:r>
            <a:r>
              <a:rPr lang="en-US" altLang="zh-CN" dirty="0"/>
              <a:t>Token</a:t>
            </a:r>
            <a:r>
              <a:rPr lang="zh-CN" altLang="en-US" dirty="0"/>
              <a:t> </a:t>
            </a:r>
            <a:r>
              <a:rPr lang="en-US" altLang="zh-CN" dirty="0"/>
              <a:t>4</a:t>
            </a:r>
            <a:r>
              <a:rPr lang="zh-CN" altLang="en-US" dirty="0"/>
              <a:t> </a:t>
            </a:r>
            <a:r>
              <a:rPr lang="en-US" altLang="zh-CN" dirty="0"/>
              <a:t>Byte</a:t>
            </a:r>
            <a:r>
              <a:rPr lang="zh-CN" altLang="en-US" dirty="0"/>
              <a:t>，实时高并发小</a:t>
            </a:r>
            <a:r>
              <a:rPr lang="en-US" altLang="zh-CN" dirty="0"/>
              <a:t>IO</a:t>
            </a:r>
            <a:r>
              <a:rPr lang="zh-CN" altLang="en-US" dirty="0"/>
              <a:t>性能需要极低延迟。</a:t>
            </a:r>
            <a:endParaRPr lang="en-US" altLang="zh-CN" dirty="0"/>
          </a:p>
          <a:p>
            <a:pPr lvl="1"/>
            <a:r>
              <a:rPr lang="zh-CN" altLang="en-US" dirty="0"/>
              <a:t>存储性能瓶颈在于对小文件 </a:t>
            </a:r>
            <a:r>
              <a:rPr lang="en-US" altLang="zh-CN" dirty="0"/>
              <a:t>OPS</a:t>
            </a:r>
            <a:r>
              <a:rPr lang="zh-CN" altLang="en-US" dirty="0"/>
              <a:t>，而非带宽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8012938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BBB0B19F-499C-754B-870A-9A87A9BB1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大模型业务全流程</a:t>
            </a:r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080CBD20-78B8-E04A-BE23-A551F675DED9}"/>
              </a:ext>
            </a:extLst>
          </p:cNvPr>
          <p:cNvSpPr/>
          <p:nvPr/>
        </p:nvSpPr>
        <p:spPr>
          <a:xfrm>
            <a:off x="2295850" y="6035202"/>
            <a:ext cx="3553229" cy="34684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>
                <a:solidFill>
                  <a:schemeClr val="tx2"/>
                </a:solidFill>
                <a:latin typeface="+mn-ea"/>
              </a:rPr>
              <a:t>集群算力准备</a:t>
            </a:r>
            <a:endParaRPr kumimoji="1" lang="zh-CN" altLang="en-US" b="1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D8A7A42C-550A-E441-AC50-052A1576F61C}"/>
              </a:ext>
            </a:extLst>
          </p:cNvPr>
          <p:cNvSpPr/>
          <p:nvPr/>
        </p:nvSpPr>
        <p:spPr>
          <a:xfrm>
            <a:off x="2295852" y="4584923"/>
            <a:ext cx="3553226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tx2"/>
                </a:solidFill>
                <a:latin typeface="+mn-ea"/>
              </a:rPr>
              <a:t>1.</a:t>
            </a:r>
            <a:r>
              <a:rPr kumimoji="1" lang="zh-CN" altLang="en-US" sz="1400" b="1" dirty="0">
                <a:solidFill>
                  <a:schemeClr val="tx2"/>
                </a:solidFill>
                <a:latin typeface="+mn-ea"/>
              </a:rPr>
              <a:t> </a:t>
            </a:r>
            <a:r>
              <a:rPr kumimoji="1" lang="en-US" altLang="zh-CN" sz="1400" b="1" dirty="0">
                <a:solidFill>
                  <a:schemeClr val="tx2"/>
                </a:solidFill>
                <a:latin typeface="+mn-ea"/>
              </a:rPr>
              <a:t>AI</a:t>
            </a:r>
            <a:r>
              <a:rPr kumimoji="1" lang="zh-CN" altLang="en-US" sz="1400" b="1" dirty="0">
                <a:solidFill>
                  <a:schemeClr val="tx2"/>
                </a:solidFill>
                <a:latin typeface="+mn-ea"/>
              </a:rPr>
              <a:t> 集群建设</a:t>
            </a:r>
          </a:p>
        </p:txBody>
      </p:sp>
      <p:sp>
        <p:nvSpPr>
          <p:cNvPr id="17" name="圆角矩形 16">
            <a:extLst>
              <a:ext uri="{FF2B5EF4-FFF2-40B4-BE49-F238E27FC236}">
                <a16:creationId xmlns:a16="http://schemas.microsoft.com/office/drawing/2014/main" id="{C109E098-8590-4948-88D5-BE69E12A8897}"/>
              </a:ext>
            </a:extLst>
          </p:cNvPr>
          <p:cNvSpPr/>
          <p:nvPr/>
        </p:nvSpPr>
        <p:spPr>
          <a:xfrm>
            <a:off x="2295851" y="4961798"/>
            <a:ext cx="3553227" cy="975950"/>
          </a:xfrm>
          <a:prstGeom prst="roundRect">
            <a:avLst>
              <a:gd name="adj" fmla="val 6173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18" name="圆角矩形 17">
            <a:extLst>
              <a:ext uri="{FF2B5EF4-FFF2-40B4-BE49-F238E27FC236}">
                <a16:creationId xmlns:a16="http://schemas.microsoft.com/office/drawing/2014/main" id="{FF392445-FD73-1A4E-9B45-806DC7DF2F0D}"/>
              </a:ext>
            </a:extLst>
          </p:cNvPr>
          <p:cNvSpPr/>
          <p:nvPr/>
        </p:nvSpPr>
        <p:spPr>
          <a:xfrm>
            <a:off x="2421777" y="5099099"/>
            <a:ext cx="1054626" cy="701349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zh-CN" altLang="en-US" sz="1100" dirty="0">
                <a:solidFill>
                  <a:srgbClr val="1D1D1A"/>
                </a:solidFill>
              </a:rPr>
              <a:t>计算、存储、网络</a:t>
            </a:r>
          </a:p>
        </p:txBody>
      </p:sp>
      <p:sp>
        <p:nvSpPr>
          <p:cNvPr id="19" name="圆角矩形 18">
            <a:extLst>
              <a:ext uri="{FF2B5EF4-FFF2-40B4-BE49-F238E27FC236}">
                <a16:creationId xmlns:a16="http://schemas.microsoft.com/office/drawing/2014/main" id="{70BD10A1-26FF-E248-99DA-DFB2E4A30BBD}"/>
              </a:ext>
            </a:extLst>
          </p:cNvPr>
          <p:cNvSpPr/>
          <p:nvPr/>
        </p:nvSpPr>
        <p:spPr>
          <a:xfrm>
            <a:off x="3545403" y="5099099"/>
            <a:ext cx="1054626" cy="701349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sz="1100" dirty="0">
                <a:solidFill>
                  <a:srgbClr val="1D1D1A"/>
                </a:solidFill>
              </a:rPr>
              <a:t>AI</a:t>
            </a:r>
            <a:r>
              <a:rPr kumimoji="1" lang="zh-CN" altLang="en-US" sz="1100" dirty="0">
                <a:solidFill>
                  <a:srgbClr val="1D1D1A"/>
                </a:solidFill>
              </a:rPr>
              <a:t> 集群机房建设</a:t>
            </a:r>
          </a:p>
        </p:txBody>
      </p:sp>
      <p:sp>
        <p:nvSpPr>
          <p:cNvPr id="20" name="圆角矩形 19">
            <a:extLst>
              <a:ext uri="{FF2B5EF4-FFF2-40B4-BE49-F238E27FC236}">
                <a16:creationId xmlns:a16="http://schemas.microsoft.com/office/drawing/2014/main" id="{C8CE0B8F-1F8E-CA43-9FC5-3CE58FC9A20B}"/>
              </a:ext>
            </a:extLst>
          </p:cNvPr>
          <p:cNvSpPr/>
          <p:nvPr/>
        </p:nvSpPr>
        <p:spPr>
          <a:xfrm>
            <a:off x="4669029" y="5099099"/>
            <a:ext cx="1054626" cy="701349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sz="1100" dirty="0">
                <a:solidFill>
                  <a:srgbClr val="1D1D1A"/>
                </a:solidFill>
              </a:rPr>
              <a:t>AI</a:t>
            </a:r>
            <a:r>
              <a:rPr kumimoji="1" lang="zh-CN" altLang="en-US" sz="1100" dirty="0">
                <a:solidFill>
                  <a:srgbClr val="1D1D1A"/>
                </a:solidFill>
              </a:rPr>
              <a:t> 集群上线与运维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2698B289-E623-B94C-A12E-F85288BA871D}"/>
              </a:ext>
            </a:extLst>
          </p:cNvPr>
          <p:cNvGrpSpPr/>
          <p:nvPr/>
        </p:nvGrpSpPr>
        <p:grpSpPr>
          <a:xfrm>
            <a:off x="469825" y="1470512"/>
            <a:ext cx="2802062" cy="2532963"/>
            <a:chOff x="1443209" y="1288662"/>
            <a:chExt cx="2399377" cy="2532963"/>
          </a:xfrm>
        </p:grpSpPr>
        <p:sp>
          <p:nvSpPr>
            <p:cNvPr id="9" name="圆角矩形 8">
              <a:extLst>
                <a:ext uri="{FF2B5EF4-FFF2-40B4-BE49-F238E27FC236}">
                  <a16:creationId xmlns:a16="http://schemas.microsoft.com/office/drawing/2014/main" id="{C9CADC98-7C29-C94C-8678-939463496B64}"/>
                </a:ext>
              </a:extLst>
            </p:cNvPr>
            <p:cNvSpPr/>
            <p:nvPr/>
          </p:nvSpPr>
          <p:spPr>
            <a:xfrm>
              <a:off x="1443209" y="1288662"/>
              <a:ext cx="2385849" cy="346841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b="1" dirty="0">
                  <a:solidFill>
                    <a:schemeClr val="tx2"/>
                  </a:solidFill>
                  <a:latin typeface="+mn-ea"/>
                </a:rPr>
                <a:t>数据 </a:t>
              </a:r>
              <a:r>
                <a:rPr kumimoji="1" lang="en-US" altLang="zh-CN" b="1" dirty="0">
                  <a:solidFill>
                    <a:schemeClr val="tx2"/>
                  </a:solidFill>
                  <a:latin typeface="+mn-ea"/>
                </a:rPr>
                <a:t>&amp;</a:t>
              </a:r>
              <a:r>
                <a:rPr kumimoji="1" lang="zh-CN" altLang="en-US" b="1" dirty="0">
                  <a:solidFill>
                    <a:schemeClr val="tx2"/>
                  </a:solidFill>
                  <a:latin typeface="+mn-ea"/>
                </a:rPr>
                <a:t> 模型算法</a:t>
              </a: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DCD72351-B007-3F4C-9777-E51502F7A45A}"/>
                </a:ext>
              </a:extLst>
            </p:cNvPr>
            <p:cNvSpPr/>
            <p:nvPr/>
          </p:nvSpPr>
          <p:spPr>
            <a:xfrm>
              <a:off x="1456737" y="1785758"/>
              <a:ext cx="2385849" cy="34684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b="1" dirty="0">
                  <a:solidFill>
                    <a:schemeClr val="tx2"/>
                  </a:solidFill>
                  <a:latin typeface="+mn-ea"/>
                </a:rPr>
                <a:t>2.</a:t>
              </a:r>
              <a:r>
                <a:rPr kumimoji="1" lang="zh-CN" altLang="en-US" sz="1400" b="1" dirty="0">
                  <a:solidFill>
                    <a:schemeClr val="tx2"/>
                  </a:solidFill>
                  <a:latin typeface="+mn-ea"/>
                </a:rPr>
                <a:t> 数据处理</a:t>
              </a: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6855BC35-A04E-194C-AD47-C2C9B741E56F}"/>
                </a:ext>
              </a:extLst>
            </p:cNvPr>
            <p:cNvSpPr/>
            <p:nvPr/>
          </p:nvSpPr>
          <p:spPr>
            <a:xfrm>
              <a:off x="1456735" y="2851791"/>
              <a:ext cx="2385849" cy="34684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b="1" dirty="0">
                  <a:solidFill>
                    <a:schemeClr val="tx2"/>
                  </a:solidFill>
                  <a:latin typeface="+mn-ea"/>
                </a:rPr>
                <a:t>3.</a:t>
              </a:r>
              <a:r>
                <a:rPr kumimoji="1" lang="zh-CN" altLang="en-US" sz="1400" b="1" dirty="0">
                  <a:solidFill>
                    <a:schemeClr val="tx2"/>
                  </a:solidFill>
                  <a:latin typeface="+mn-ea"/>
                </a:rPr>
                <a:t> 模型算法</a:t>
              </a:r>
            </a:p>
          </p:txBody>
        </p:sp>
        <p:sp>
          <p:nvSpPr>
            <p:cNvPr id="21" name="圆角矩形 20">
              <a:extLst>
                <a:ext uri="{FF2B5EF4-FFF2-40B4-BE49-F238E27FC236}">
                  <a16:creationId xmlns:a16="http://schemas.microsoft.com/office/drawing/2014/main" id="{974C207A-9B1C-9D47-8A50-CD18C53E7881}"/>
                </a:ext>
              </a:extLst>
            </p:cNvPr>
            <p:cNvSpPr/>
            <p:nvPr/>
          </p:nvSpPr>
          <p:spPr>
            <a:xfrm>
              <a:off x="1456736" y="2215182"/>
              <a:ext cx="2385848" cy="540883"/>
            </a:xfrm>
            <a:prstGeom prst="roundRect">
              <a:avLst>
                <a:gd name="adj" fmla="val 15071"/>
              </a:avLst>
            </a:prstGeom>
            <a:noFill/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00"/>
            </a:p>
          </p:txBody>
        </p:sp>
        <p:sp>
          <p:nvSpPr>
            <p:cNvPr id="22" name="圆角矩形 21">
              <a:extLst>
                <a:ext uri="{FF2B5EF4-FFF2-40B4-BE49-F238E27FC236}">
                  <a16:creationId xmlns:a16="http://schemas.microsoft.com/office/drawing/2014/main" id="{A18D350F-4981-764E-A3C8-4596DDF5E21A}"/>
                </a:ext>
              </a:extLst>
            </p:cNvPr>
            <p:cNvSpPr/>
            <p:nvPr/>
          </p:nvSpPr>
          <p:spPr>
            <a:xfrm>
              <a:off x="1456736" y="3280741"/>
              <a:ext cx="2385848" cy="540884"/>
            </a:xfrm>
            <a:prstGeom prst="roundRect">
              <a:avLst>
                <a:gd name="adj" fmla="val 16850"/>
              </a:avLst>
            </a:prstGeom>
            <a:noFill/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00"/>
            </a:p>
          </p:txBody>
        </p:sp>
        <p:sp>
          <p:nvSpPr>
            <p:cNvPr id="23" name="圆角矩形 22">
              <a:extLst>
                <a:ext uri="{FF2B5EF4-FFF2-40B4-BE49-F238E27FC236}">
                  <a16:creationId xmlns:a16="http://schemas.microsoft.com/office/drawing/2014/main" id="{8A599A53-BC58-0A4B-BCA2-EDBBB8E226E1}"/>
                </a:ext>
              </a:extLst>
            </p:cNvPr>
            <p:cNvSpPr/>
            <p:nvPr/>
          </p:nvSpPr>
          <p:spPr>
            <a:xfrm>
              <a:off x="1558877" y="2316194"/>
              <a:ext cx="597451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开源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数据</a:t>
              </a:r>
            </a:p>
          </p:txBody>
        </p:sp>
        <p:sp>
          <p:nvSpPr>
            <p:cNvPr id="24" name="圆角矩形 23">
              <a:extLst>
                <a:ext uri="{FF2B5EF4-FFF2-40B4-BE49-F238E27FC236}">
                  <a16:creationId xmlns:a16="http://schemas.microsoft.com/office/drawing/2014/main" id="{4EEB47F0-794A-5143-8807-A748492596D8}"/>
                </a:ext>
              </a:extLst>
            </p:cNvPr>
            <p:cNvSpPr/>
            <p:nvPr/>
          </p:nvSpPr>
          <p:spPr>
            <a:xfrm>
              <a:off x="2269963" y="2316194"/>
              <a:ext cx="699592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数据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预处理</a:t>
              </a:r>
            </a:p>
          </p:txBody>
        </p:sp>
        <p:sp>
          <p:nvSpPr>
            <p:cNvPr id="25" name="圆角矩形 24">
              <a:extLst>
                <a:ext uri="{FF2B5EF4-FFF2-40B4-BE49-F238E27FC236}">
                  <a16:creationId xmlns:a16="http://schemas.microsoft.com/office/drawing/2014/main" id="{C9906E98-C1E9-294A-93E7-60AA6FCCF494}"/>
                </a:ext>
              </a:extLst>
            </p:cNvPr>
            <p:cNvSpPr/>
            <p:nvPr/>
          </p:nvSpPr>
          <p:spPr>
            <a:xfrm>
              <a:off x="3083189" y="2316194"/>
              <a:ext cx="658039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向量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数据库</a:t>
              </a:r>
            </a:p>
          </p:txBody>
        </p:sp>
        <p:sp>
          <p:nvSpPr>
            <p:cNvPr id="26" name="圆角矩形 25">
              <a:extLst>
                <a:ext uri="{FF2B5EF4-FFF2-40B4-BE49-F238E27FC236}">
                  <a16:creationId xmlns:a16="http://schemas.microsoft.com/office/drawing/2014/main" id="{6BC41BAF-D448-6749-9F39-387CFD8F709D}"/>
                </a:ext>
              </a:extLst>
            </p:cNvPr>
            <p:cNvSpPr/>
            <p:nvPr/>
          </p:nvSpPr>
          <p:spPr>
            <a:xfrm>
              <a:off x="1563582" y="3377762"/>
              <a:ext cx="952711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000" dirty="0">
                  <a:solidFill>
                    <a:srgbClr val="1D1D1A"/>
                  </a:solidFill>
                </a:rPr>
                <a:t>LLM</a:t>
              </a:r>
              <a:r>
                <a:rPr kumimoji="1" lang="zh-CN" altLang="en-US" sz="1000" dirty="0">
                  <a:solidFill>
                    <a:srgbClr val="1D1D1A"/>
                  </a:solidFill>
                </a:rPr>
                <a:t>模型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架构</a:t>
              </a:r>
            </a:p>
          </p:txBody>
        </p:sp>
        <p:sp>
          <p:nvSpPr>
            <p:cNvPr id="27" name="圆角矩形 26">
              <a:extLst>
                <a:ext uri="{FF2B5EF4-FFF2-40B4-BE49-F238E27FC236}">
                  <a16:creationId xmlns:a16="http://schemas.microsoft.com/office/drawing/2014/main" id="{90A76E66-1204-E243-BBC6-ADEC217BCE1C}"/>
                </a:ext>
              </a:extLst>
            </p:cNvPr>
            <p:cNvSpPr/>
            <p:nvPr/>
          </p:nvSpPr>
          <p:spPr>
            <a:xfrm>
              <a:off x="2611098" y="3377762"/>
              <a:ext cx="1136682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多模态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一切皆</a:t>
              </a:r>
              <a:r>
                <a:rPr kumimoji="1" lang="en-US" altLang="zh-CN" sz="1000" dirty="0">
                  <a:solidFill>
                    <a:srgbClr val="1D1D1A"/>
                  </a:solidFill>
                </a:rPr>
                <a:t>Tokens</a:t>
              </a:r>
              <a:endParaRPr kumimoji="1" lang="zh-CN" altLang="en-US" sz="1000" dirty="0">
                <a:solidFill>
                  <a:srgbClr val="1D1D1A"/>
                </a:solidFill>
              </a:endParaRPr>
            </a:p>
          </p:txBody>
        </p:sp>
      </p:grpSp>
      <p:sp>
        <p:nvSpPr>
          <p:cNvPr id="29" name="右箭头 28">
            <a:extLst>
              <a:ext uri="{FF2B5EF4-FFF2-40B4-BE49-F238E27FC236}">
                <a16:creationId xmlns:a16="http://schemas.microsoft.com/office/drawing/2014/main" id="{363C66BD-EA59-8541-93AA-4AD048F43833}"/>
              </a:ext>
            </a:extLst>
          </p:cNvPr>
          <p:cNvSpPr/>
          <p:nvPr/>
        </p:nvSpPr>
        <p:spPr>
          <a:xfrm>
            <a:off x="7975127" y="2534760"/>
            <a:ext cx="443351" cy="404466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F71FB515-8DA5-BC45-AB8F-4FA564D67B39}"/>
              </a:ext>
            </a:extLst>
          </p:cNvPr>
          <p:cNvGrpSpPr/>
          <p:nvPr/>
        </p:nvGrpSpPr>
        <p:grpSpPr>
          <a:xfrm>
            <a:off x="3920988" y="1477321"/>
            <a:ext cx="3891130" cy="2519345"/>
            <a:chOff x="4231956" y="1288662"/>
            <a:chExt cx="3402328" cy="2519345"/>
          </a:xfrm>
        </p:grpSpPr>
        <p:sp>
          <p:nvSpPr>
            <p:cNvPr id="11" name="圆角矩形 10">
              <a:extLst>
                <a:ext uri="{FF2B5EF4-FFF2-40B4-BE49-F238E27FC236}">
                  <a16:creationId xmlns:a16="http://schemas.microsoft.com/office/drawing/2014/main" id="{BECA879D-29BA-A54D-AF2B-5E10567C55C2}"/>
                </a:ext>
              </a:extLst>
            </p:cNvPr>
            <p:cNvSpPr/>
            <p:nvPr/>
          </p:nvSpPr>
          <p:spPr>
            <a:xfrm>
              <a:off x="4231956" y="1288662"/>
              <a:ext cx="3380538" cy="346841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b="1" dirty="0">
                  <a:solidFill>
                    <a:schemeClr val="tx2"/>
                  </a:solidFill>
                  <a:latin typeface="+mn-ea"/>
                </a:rPr>
                <a:t>模型训练 </a:t>
              </a:r>
              <a:r>
                <a:rPr kumimoji="1" lang="en-US" altLang="zh-CN" b="1" dirty="0">
                  <a:solidFill>
                    <a:schemeClr val="tx2"/>
                  </a:solidFill>
                  <a:latin typeface="+mn-ea"/>
                </a:rPr>
                <a:t>&amp;</a:t>
              </a:r>
              <a:r>
                <a:rPr kumimoji="1" lang="zh-CN" altLang="en-US" b="1" dirty="0">
                  <a:solidFill>
                    <a:schemeClr val="tx2"/>
                  </a:solidFill>
                  <a:latin typeface="+mn-ea"/>
                </a:rPr>
                <a:t> 微调</a:t>
              </a:r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6ABEB599-D7A4-1245-BF25-E7B76A2C0D00}"/>
                </a:ext>
              </a:extLst>
            </p:cNvPr>
            <p:cNvSpPr/>
            <p:nvPr/>
          </p:nvSpPr>
          <p:spPr>
            <a:xfrm>
              <a:off x="4253747" y="1785758"/>
              <a:ext cx="2012723" cy="34684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b="1" dirty="0">
                  <a:solidFill>
                    <a:schemeClr val="tx2"/>
                  </a:solidFill>
                  <a:latin typeface="+mn-ea"/>
                </a:rPr>
                <a:t>4.</a:t>
              </a:r>
              <a:r>
                <a:rPr kumimoji="1" lang="zh-CN" altLang="en-US" sz="1400" b="1" dirty="0">
                  <a:solidFill>
                    <a:schemeClr val="tx2"/>
                  </a:solidFill>
                  <a:latin typeface="+mn-ea"/>
                </a:rPr>
                <a:t> 模型训练</a:t>
              </a:r>
            </a:p>
          </p:txBody>
        </p:sp>
        <p:sp>
          <p:nvSpPr>
            <p:cNvPr id="31" name="圆角矩形 30">
              <a:extLst>
                <a:ext uri="{FF2B5EF4-FFF2-40B4-BE49-F238E27FC236}">
                  <a16:creationId xmlns:a16="http://schemas.microsoft.com/office/drawing/2014/main" id="{7FF7058F-E62D-D74B-8ABC-396BCBD2E786}"/>
                </a:ext>
              </a:extLst>
            </p:cNvPr>
            <p:cNvSpPr/>
            <p:nvPr/>
          </p:nvSpPr>
          <p:spPr>
            <a:xfrm>
              <a:off x="4253742" y="2215182"/>
              <a:ext cx="2012722" cy="1592825"/>
            </a:xfrm>
            <a:prstGeom prst="roundRect">
              <a:avLst>
                <a:gd name="adj" fmla="val 7421"/>
              </a:avLst>
            </a:prstGeom>
            <a:noFill/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00" dirty="0"/>
            </a:p>
          </p:txBody>
        </p:sp>
        <p:sp>
          <p:nvSpPr>
            <p:cNvPr id="32" name="圆角矩形 31">
              <a:extLst>
                <a:ext uri="{FF2B5EF4-FFF2-40B4-BE49-F238E27FC236}">
                  <a16:creationId xmlns:a16="http://schemas.microsoft.com/office/drawing/2014/main" id="{0C23B022-416C-5F45-81DF-E2D5369E64A8}"/>
                </a:ext>
              </a:extLst>
            </p:cNvPr>
            <p:cNvSpPr/>
            <p:nvPr/>
          </p:nvSpPr>
          <p:spPr>
            <a:xfrm>
              <a:off x="4374187" y="2326027"/>
              <a:ext cx="439322" cy="452145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混合精度</a:t>
              </a:r>
            </a:p>
          </p:txBody>
        </p:sp>
        <p:sp>
          <p:nvSpPr>
            <p:cNvPr id="34" name="圆角矩形 33">
              <a:extLst>
                <a:ext uri="{FF2B5EF4-FFF2-40B4-BE49-F238E27FC236}">
                  <a16:creationId xmlns:a16="http://schemas.microsoft.com/office/drawing/2014/main" id="{1074A579-4115-4042-AC82-BFE200BAB226}"/>
                </a:ext>
              </a:extLst>
            </p:cNvPr>
            <p:cNvSpPr/>
            <p:nvPr/>
          </p:nvSpPr>
          <p:spPr>
            <a:xfrm>
              <a:off x="4374187" y="3329122"/>
              <a:ext cx="1760465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训练集群稳定性</a:t>
              </a:r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6D315ADF-F941-8B45-AE52-7A11F1D88C23}"/>
                </a:ext>
              </a:extLst>
            </p:cNvPr>
            <p:cNvSpPr/>
            <p:nvPr/>
          </p:nvSpPr>
          <p:spPr>
            <a:xfrm>
              <a:off x="6353509" y="1785758"/>
              <a:ext cx="1280775" cy="34684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b="1" dirty="0">
                  <a:solidFill>
                    <a:schemeClr val="tx2"/>
                  </a:solidFill>
                  <a:latin typeface="+mn-ea"/>
                </a:rPr>
                <a:t>6.</a:t>
              </a:r>
              <a:r>
                <a:rPr kumimoji="1" lang="zh-CN" altLang="en-US" sz="1400" b="1" dirty="0">
                  <a:solidFill>
                    <a:schemeClr val="tx2"/>
                  </a:solidFill>
                  <a:latin typeface="+mn-ea"/>
                </a:rPr>
                <a:t> 模型微调</a:t>
              </a:r>
            </a:p>
          </p:txBody>
        </p:sp>
        <p:sp>
          <p:nvSpPr>
            <p:cNvPr id="36" name="圆角矩形 35">
              <a:extLst>
                <a:ext uri="{FF2B5EF4-FFF2-40B4-BE49-F238E27FC236}">
                  <a16:creationId xmlns:a16="http://schemas.microsoft.com/office/drawing/2014/main" id="{B5DCFD3E-EEFA-7348-AD00-3A001207CF2D}"/>
                </a:ext>
              </a:extLst>
            </p:cNvPr>
            <p:cNvSpPr/>
            <p:nvPr/>
          </p:nvSpPr>
          <p:spPr>
            <a:xfrm>
              <a:off x="6353509" y="2215182"/>
              <a:ext cx="1280775" cy="1592825"/>
            </a:xfrm>
            <a:prstGeom prst="roundRect">
              <a:avLst>
                <a:gd name="adj" fmla="val 8501"/>
              </a:avLst>
            </a:prstGeom>
            <a:noFill/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00" dirty="0"/>
            </a:p>
          </p:txBody>
        </p:sp>
        <p:sp>
          <p:nvSpPr>
            <p:cNvPr id="37" name="圆角矩形 36">
              <a:extLst>
                <a:ext uri="{FF2B5EF4-FFF2-40B4-BE49-F238E27FC236}">
                  <a16:creationId xmlns:a16="http://schemas.microsoft.com/office/drawing/2014/main" id="{1B84AB5B-C8BD-3E44-9F29-CF18B8CAF3D7}"/>
                </a:ext>
              </a:extLst>
            </p:cNvPr>
            <p:cNvSpPr/>
            <p:nvPr/>
          </p:nvSpPr>
          <p:spPr>
            <a:xfrm>
              <a:off x="6471877" y="2379909"/>
              <a:ext cx="1056863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全参微调</a:t>
              </a:r>
            </a:p>
          </p:txBody>
        </p:sp>
        <p:sp>
          <p:nvSpPr>
            <p:cNvPr id="38" name="圆角矩形 37">
              <a:extLst>
                <a:ext uri="{FF2B5EF4-FFF2-40B4-BE49-F238E27FC236}">
                  <a16:creationId xmlns:a16="http://schemas.microsoft.com/office/drawing/2014/main" id="{447E38B3-E690-8143-8B36-E6C120E625D7}"/>
                </a:ext>
              </a:extLst>
            </p:cNvPr>
            <p:cNvSpPr/>
            <p:nvPr/>
          </p:nvSpPr>
          <p:spPr>
            <a:xfrm>
              <a:off x="6471877" y="2853712"/>
              <a:ext cx="1056863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低参微调</a:t>
              </a:r>
            </a:p>
          </p:txBody>
        </p:sp>
        <p:sp>
          <p:nvSpPr>
            <p:cNvPr id="39" name="圆角矩形 38">
              <a:extLst>
                <a:ext uri="{FF2B5EF4-FFF2-40B4-BE49-F238E27FC236}">
                  <a16:creationId xmlns:a16="http://schemas.microsoft.com/office/drawing/2014/main" id="{728625CD-70D4-5044-84B8-5DF42842F212}"/>
                </a:ext>
              </a:extLst>
            </p:cNvPr>
            <p:cNvSpPr/>
            <p:nvPr/>
          </p:nvSpPr>
          <p:spPr>
            <a:xfrm>
              <a:off x="6471877" y="3327516"/>
              <a:ext cx="1056863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指令微调</a:t>
              </a:r>
            </a:p>
          </p:txBody>
        </p:sp>
        <p:sp>
          <p:nvSpPr>
            <p:cNvPr id="40" name="圆角矩形 39">
              <a:extLst>
                <a:ext uri="{FF2B5EF4-FFF2-40B4-BE49-F238E27FC236}">
                  <a16:creationId xmlns:a16="http://schemas.microsoft.com/office/drawing/2014/main" id="{64BE5E12-3765-A74D-A2E1-7FC6077B0937}"/>
                </a:ext>
              </a:extLst>
            </p:cNvPr>
            <p:cNvSpPr/>
            <p:nvPr/>
          </p:nvSpPr>
          <p:spPr>
            <a:xfrm>
              <a:off x="4877037" y="2326027"/>
              <a:ext cx="439322" cy="452145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梯度检查</a:t>
              </a:r>
            </a:p>
          </p:txBody>
        </p:sp>
        <p:sp>
          <p:nvSpPr>
            <p:cNvPr id="41" name="圆角矩形 40">
              <a:extLst>
                <a:ext uri="{FF2B5EF4-FFF2-40B4-BE49-F238E27FC236}">
                  <a16:creationId xmlns:a16="http://schemas.microsoft.com/office/drawing/2014/main" id="{7043F888-21C7-8245-8BE5-540512ABBBF6}"/>
                </a:ext>
              </a:extLst>
            </p:cNvPr>
            <p:cNvSpPr/>
            <p:nvPr/>
          </p:nvSpPr>
          <p:spPr>
            <a:xfrm>
              <a:off x="5379886" y="2326027"/>
              <a:ext cx="439322" cy="452145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梯度累积</a:t>
              </a:r>
            </a:p>
          </p:txBody>
        </p:sp>
        <p:sp>
          <p:nvSpPr>
            <p:cNvPr id="42" name="圆角矩形 41">
              <a:extLst>
                <a:ext uri="{FF2B5EF4-FFF2-40B4-BE49-F238E27FC236}">
                  <a16:creationId xmlns:a16="http://schemas.microsoft.com/office/drawing/2014/main" id="{1FEFCB3D-25F6-D747-92AF-9B303D1AFCB2}"/>
                </a:ext>
              </a:extLst>
            </p:cNvPr>
            <p:cNvSpPr/>
            <p:nvPr/>
          </p:nvSpPr>
          <p:spPr>
            <a:xfrm>
              <a:off x="4374188" y="2880226"/>
              <a:ext cx="1765846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000" dirty="0">
                  <a:solidFill>
                    <a:srgbClr val="1D1D1A"/>
                  </a:solidFill>
                </a:rPr>
                <a:t>5.</a:t>
              </a:r>
              <a:r>
                <a:rPr kumimoji="1" lang="zh-CN" altLang="en-US" sz="1000" dirty="0">
                  <a:solidFill>
                    <a:srgbClr val="1D1D1A"/>
                  </a:solidFill>
                </a:rPr>
                <a:t> 分布式并行</a:t>
              </a:r>
            </a:p>
          </p:txBody>
        </p: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DBA35242-0F36-1C4C-A25A-26F19AE7B24C}"/>
                </a:ext>
              </a:extLst>
            </p:cNvPr>
            <p:cNvSpPr/>
            <p:nvPr/>
          </p:nvSpPr>
          <p:spPr>
            <a:xfrm>
              <a:off x="5868903" y="2385542"/>
              <a:ext cx="312906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zh-CN" sz="1000" dirty="0">
                  <a:solidFill>
                    <a:srgbClr val="1D1D1A"/>
                  </a:solidFill>
                </a:rPr>
                <a:t>…</a:t>
              </a:r>
              <a:endParaRPr kumimoji="1" lang="zh-CN" altLang="en-US" sz="1000" dirty="0">
                <a:solidFill>
                  <a:srgbClr val="1D1D1A"/>
                </a:solidFill>
              </a:endParaRPr>
            </a:p>
          </p:txBody>
        </p: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3F11F578-8BB8-FF4E-B178-98FC9F3BA62F}"/>
              </a:ext>
            </a:extLst>
          </p:cNvPr>
          <p:cNvGrpSpPr/>
          <p:nvPr/>
        </p:nvGrpSpPr>
        <p:grpSpPr>
          <a:xfrm>
            <a:off x="8488355" y="1476078"/>
            <a:ext cx="3000274" cy="2521830"/>
            <a:chOff x="8015389" y="1288662"/>
            <a:chExt cx="2407623" cy="2521830"/>
          </a:xfrm>
        </p:grpSpPr>
        <p:sp>
          <p:nvSpPr>
            <p:cNvPr id="12" name="圆角矩形 11">
              <a:extLst>
                <a:ext uri="{FF2B5EF4-FFF2-40B4-BE49-F238E27FC236}">
                  <a16:creationId xmlns:a16="http://schemas.microsoft.com/office/drawing/2014/main" id="{3B02FAC4-2517-5547-AC49-C3FC699FFDF8}"/>
                </a:ext>
              </a:extLst>
            </p:cNvPr>
            <p:cNvSpPr/>
            <p:nvPr/>
          </p:nvSpPr>
          <p:spPr>
            <a:xfrm>
              <a:off x="8015389" y="1288662"/>
              <a:ext cx="2385850" cy="346841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b="1" dirty="0">
                  <a:solidFill>
                    <a:schemeClr val="tx2"/>
                  </a:solidFill>
                  <a:latin typeface="+mn-ea"/>
                </a:rPr>
                <a:t>模型验证 </a:t>
              </a:r>
              <a:r>
                <a:rPr kumimoji="1" lang="en-US" altLang="zh-CN" b="1" dirty="0">
                  <a:solidFill>
                    <a:schemeClr val="tx2"/>
                  </a:solidFill>
                  <a:latin typeface="+mn-ea"/>
                </a:rPr>
                <a:t>&amp;</a:t>
              </a:r>
              <a:r>
                <a:rPr kumimoji="1" lang="zh-CN" altLang="en-US" b="1" dirty="0">
                  <a:solidFill>
                    <a:schemeClr val="tx2"/>
                  </a:solidFill>
                  <a:latin typeface="+mn-ea"/>
                </a:rPr>
                <a:t> 推理部署</a:t>
              </a:r>
            </a:p>
          </p:txBody>
        </p:sp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AFC160AC-5479-FF45-B4B0-B30015E44243}"/>
                </a:ext>
              </a:extLst>
            </p:cNvPr>
            <p:cNvSpPr/>
            <p:nvPr/>
          </p:nvSpPr>
          <p:spPr>
            <a:xfrm>
              <a:off x="8037163" y="1785758"/>
              <a:ext cx="2385849" cy="34684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b="1" dirty="0">
                  <a:solidFill>
                    <a:schemeClr val="tx2"/>
                  </a:solidFill>
                  <a:latin typeface="+mn-ea"/>
                </a:rPr>
                <a:t>7.</a:t>
              </a:r>
              <a:r>
                <a:rPr kumimoji="1" lang="zh-CN" altLang="en-US" sz="1400" b="1" dirty="0">
                  <a:solidFill>
                    <a:schemeClr val="tx2"/>
                  </a:solidFill>
                  <a:latin typeface="+mn-ea"/>
                </a:rPr>
                <a:t> 模型验证</a:t>
              </a:r>
            </a:p>
          </p:txBody>
        </p:sp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17BE849B-7C36-EC45-9903-81EF4BFCAF7D}"/>
                </a:ext>
              </a:extLst>
            </p:cNvPr>
            <p:cNvSpPr/>
            <p:nvPr/>
          </p:nvSpPr>
          <p:spPr>
            <a:xfrm>
              <a:off x="8037161" y="2837967"/>
              <a:ext cx="2385849" cy="34684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b="1" dirty="0">
                  <a:solidFill>
                    <a:schemeClr val="tx2"/>
                  </a:solidFill>
                  <a:latin typeface="+mn-ea"/>
                </a:rPr>
                <a:t>8.</a:t>
              </a:r>
              <a:r>
                <a:rPr kumimoji="1" lang="zh-CN" altLang="en-US" sz="1400" b="1" dirty="0">
                  <a:solidFill>
                    <a:schemeClr val="tx2"/>
                  </a:solidFill>
                  <a:latin typeface="+mn-ea"/>
                </a:rPr>
                <a:t> 推理与智能体</a:t>
              </a:r>
            </a:p>
          </p:txBody>
        </p:sp>
        <p:sp>
          <p:nvSpPr>
            <p:cNvPr id="47" name="圆角矩形 46">
              <a:extLst>
                <a:ext uri="{FF2B5EF4-FFF2-40B4-BE49-F238E27FC236}">
                  <a16:creationId xmlns:a16="http://schemas.microsoft.com/office/drawing/2014/main" id="{D9E5A9AA-0708-D84F-81E8-C7934C68D631}"/>
                </a:ext>
              </a:extLst>
            </p:cNvPr>
            <p:cNvSpPr/>
            <p:nvPr/>
          </p:nvSpPr>
          <p:spPr>
            <a:xfrm>
              <a:off x="8037162" y="2215182"/>
              <a:ext cx="2385848" cy="540883"/>
            </a:xfrm>
            <a:prstGeom prst="roundRect">
              <a:avLst>
                <a:gd name="adj" fmla="val 15071"/>
              </a:avLst>
            </a:prstGeom>
            <a:noFill/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00"/>
            </a:p>
          </p:txBody>
        </p:sp>
        <p:sp>
          <p:nvSpPr>
            <p:cNvPr id="49" name="圆角矩形 48">
              <a:extLst>
                <a:ext uri="{FF2B5EF4-FFF2-40B4-BE49-F238E27FC236}">
                  <a16:creationId xmlns:a16="http://schemas.microsoft.com/office/drawing/2014/main" id="{12DD2068-5B24-8C42-99A9-F333035123B7}"/>
                </a:ext>
              </a:extLst>
            </p:cNvPr>
            <p:cNvSpPr/>
            <p:nvPr/>
          </p:nvSpPr>
          <p:spPr>
            <a:xfrm>
              <a:off x="8139303" y="2312202"/>
              <a:ext cx="597451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下游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任务</a:t>
              </a:r>
            </a:p>
          </p:txBody>
        </p:sp>
        <p:sp>
          <p:nvSpPr>
            <p:cNvPr id="50" name="圆角矩形 49">
              <a:extLst>
                <a:ext uri="{FF2B5EF4-FFF2-40B4-BE49-F238E27FC236}">
                  <a16:creationId xmlns:a16="http://schemas.microsoft.com/office/drawing/2014/main" id="{474B9AAB-5FE0-1147-9B22-E610A589CD6C}"/>
                </a:ext>
              </a:extLst>
            </p:cNvPr>
            <p:cNvSpPr/>
            <p:nvPr/>
          </p:nvSpPr>
          <p:spPr>
            <a:xfrm>
              <a:off x="8850389" y="2312202"/>
              <a:ext cx="699592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测评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标准</a:t>
              </a:r>
            </a:p>
          </p:txBody>
        </p:sp>
        <p:sp>
          <p:nvSpPr>
            <p:cNvPr id="51" name="圆角矩形 50">
              <a:extLst>
                <a:ext uri="{FF2B5EF4-FFF2-40B4-BE49-F238E27FC236}">
                  <a16:creationId xmlns:a16="http://schemas.microsoft.com/office/drawing/2014/main" id="{26C0764A-CD12-3942-B6A5-99FBDCB760F5}"/>
                </a:ext>
              </a:extLst>
            </p:cNvPr>
            <p:cNvSpPr/>
            <p:nvPr/>
          </p:nvSpPr>
          <p:spPr>
            <a:xfrm>
              <a:off x="9663615" y="2312202"/>
              <a:ext cx="658039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000" dirty="0">
                  <a:solidFill>
                    <a:srgbClr val="1D1D1A"/>
                  </a:solidFill>
                </a:rPr>
                <a:t>bench</a:t>
              </a:r>
            </a:p>
            <a:p>
              <a:pPr algn="ctr"/>
              <a:r>
                <a:rPr kumimoji="1" lang="en-US" altLang="zh-CN" sz="1000" dirty="0">
                  <a:solidFill>
                    <a:srgbClr val="1D1D1A"/>
                  </a:solidFill>
                </a:rPr>
                <a:t>mark</a:t>
              </a:r>
              <a:endParaRPr kumimoji="1" lang="zh-CN" altLang="en-US" sz="1000" dirty="0">
                <a:solidFill>
                  <a:srgbClr val="1D1D1A"/>
                </a:solidFill>
              </a:endParaRPr>
            </a:p>
          </p:txBody>
        </p:sp>
        <p:sp>
          <p:nvSpPr>
            <p:cNvPr id="54" name="圆角矩形 53">
              <a:extLst>
                <a:ext uri="{FF2B5EF4-FFF2-40B4-BE49-F238E27FC236}">
                  <a16:creationId xmlns:a16="http://schemas.microsoft.com/office/drawing/2014/main" id="{96464FC8-1442-1749-8D64-C2F4FB48B780}"/>
                </a:ext>
              </a:extLst>
            </p:cNvPr>
            <p:cNvSpPr/>
            <p:nvPr/>
          </p:nvSpPr>
          <p:spPr>
            <a:xfrm>
              <a:off x="8037161" y="3269609"/>
              <a:ext cx="2385848" cy="540883"/>
            </a:xfrm>
            <a:prstGeom prst="roundRect">
              <a:avLst>
                <a:gd name="adj" fmla="val 15071"/>
              </a:avLst>
            </a:prstGeom>
            <a:noFill/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00"/>
            </a:p>
          </p:txBody>
        </p:sp>
        <p:sp>
          <p:nvSpPr>
            <p:cNvPr id="55" name="圆角矩形 54">
              <a:extLst>
                <a:ext uri="{FF2B5EF4-FFF2-40B4-BE49-F238E27FC236}">
                  <a16:creationId xmlns:a16="http://schemas.microsoft.com/office/drawing/2014/main" id="{599CF600-C4F0-6F44-A366-7A030C75BBAA}"/>
                </a:ext>
              </a:extLst>
            </p:cNvPr>
            <p:cNvSpPr/>
            <p:nvPr/>
          </p:nvSpPr>
          <p:spPr>
            <a:xfrm>
              <a:off x="8139302" y="3366629"/>
              <a:ext cx="597451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量化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压缩</a:t>
              </a:r>
            </a:p>
          </p:txBody>
        </p:sp>
        <p:sp>
          <p:nvSpPr>
            <p:cNvPr id="56" name="圆角矩形 55">
              <a:extLst>
                <a:ext uri="{FF2B5EF4-FFF2-40B4-BE49-F238E27FC236}">
                  <a16:creationId xmlns:a16="http://schemas.microsoft.com/office/drawing/2014/main" id="{7C7A8E40-9654-4D41-A5F6-DEDC697F99C1}"/>
                </a:ext>
              </a:extLst>
            </p:cNvPr>
            <p:cNvSpPr/>
            <p:nvPr/>
          </p:nvSpPr>
          <p:spPr>
            <a:xfrm>
              <a:off x="8850388" y="3366629"/>
              <a:ext cx="699592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推理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加速</a:t>
              </a:r>
            </a:p>
          </p:txBody>
        </p:sp>
        <p:sp>
          <p:nvSpPr>
            <p:cNvPr id="57" name="圆角矩形 56">
              <a:extLst>
                <a:ext uri="{FF2B5EF4-FFF2-40B4-BE49-F238E27FC236}">
                  <a16:creationId xmlns:a16="http://schemas.microsoft.com/office/drawing/2014/main" id="{D05732A5-4D72-924A-80D8-0B540DD4C072}"/>
                </a:ext>
              </a:extLst>
            </p:cNvPr>
            <p:cNvSpPr/>
            <p:nvPr/>
          </p:nvSpPr>
          <p:spPr>
            <a:xfrm>
              <a:off x="9663614" y="3366629"/>
              <a:ext cx="658039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000" dirty="0">
                  <a:solidFill>
                    <a:srgbClr val="1D1D1A"/>
                  </a:solidFill>
                </a:rPr>
                <a:t>9.</a:t>
              </a:r>
              <a:r>
                <a:rPr kumimoji="1" lang="zh-CN" altLang="en-US" sz="1000" dirty="0">
                  <a:solidFill>
                    <a:srgbClr val="1D1D1A"/>
                  </a:solidFill>
                </a:rPr>
                <a:t> </a:t>
              </a:r>
              <a:r>
                <a:rPr kumimoji="1" lang="en-US" altLang="zh-CN" sz="1000" dirty="0">
                  <a:solidFill>
                    <a:srgbClr val="1D1D1A"/>
                  </a:solidFill>
                </a:rPr>
                <a:t>Agent</a:t>
              </a: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智能体</a:t>
              </a:r>
            </a:p>
          </p:txBody>
        </p:sp>
      </p:grpSp>
      <p:sp>
        <p:nvSpPr>
          <p:cNvPr id="58" name="右箭头 57">
            <a:extLst>
              <a:ext uri="{FF2B5EF4-FFF2-40B4-BE49-F238E27FC236}">
                <a16:creationId xmlns:a16="http://schemas.microsoft.com/office/drawing/2014/main" id="{4AC8CCC9-7B04-034B-A1DA-8F26D0F43963}"/>
              </a:ext>
            </a:extLst>
          </p:cNvPr>
          <p:cNvSpPr/>
          <p:nvPr/>
        </p:nvSpPr>
        <p:spPr>
          <a:xfrm>
            <a:off x="3383805" y="2534760"/>
            <a:ext cx="443351" cy="404466"/>
          </a:xfrm>
          <a:prstGeom prst="rightArrow">
            <a:avLst>
              <a:gd name="adj1" fmla="val 50000"/>
              <a:gd name="adj2" fmla="val 52599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右大括号 6">
            <a:extLst>
              <a:ext uri="{FF2B5EF4-FFF2-40B4-BE49-F238E27FC236}">
                <a16:creationId xmlns:a16="http://schemas.microsoft.com/office/drawing/2014/main" id="{D5506F47-962F-F54E-9791-A3CC8945EADE}"/>
              </a:ext>
            </a:extLst>
          </p:cNvPr>
          <p:cNvSpPr/>
          <p:nvPr/>
        </p:nvSpPr>
        <p:spPr>
          <a:xfrm rot="5400000">
            <a:off x="5878305" y="-1239373"/>
            <a:ext cx="257168" cy="10963473"/>
          </a:xfrm>
          <a:prstGeom prst="rightBrac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A8995F9C-1453-EC40-9E5D-1CA6D4FC7D1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48571" y="4619752"/>
            <a:ext cx="3727093" cy="1775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4964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B3C981-0C22-E14B-AA6E-D3A76E3022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挑战 </a:t>
            </a:r>
            <a:r>
              <a:rPr lang="en-US" altLang="zh-CN" dirty="0"/>
              <a:t>II</a:t>
            </a:r>
            <a:r>
              <a:rPr lang="zh-CN" altLang="en-US" dirty="0"/>
              <a:t>：异构</a:t>
            </a:r>
            <a:r>
              <a:rPr lang="zh-CN" altLang="en-US" dirty="0">
                <a:latin typeface="+mj-ea"/>
                <a:sym typeface="Huawei Sans" panose="020C0503030203020204" pitchFamily="34" charset="0"/>
              </a:rPr>
              <a:t>多模态数据，需分布式并行读写</a:t>
            </a:r>
            <a:endParaRPr kumimoji="1"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F51CF4D-08F6-F445-AFF0-7F72A782B67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b="1" dirty="0"/>
              <a:t>特点：</a:t>
            </a:r>
            <a:r>
              <a:rPr lang="zh-CN" altLang="en-US" dirty="0"/>
              <a:t>多模态数据快速训练加载，高度依赖分布式并行能力</a:t>
            </a:r>
            <a:endParaRPr lang="en-US" altLang="zh-CN" dirty="0"/>
          </a:p>
          <a:p>
            <a:pPr lvl="1"/>
            <a:r>
              <a:rPr lang="zh-CN" altLang="en-US" dirty="0"/>
              <a:t>异构多模态文件数据间存在关联、嵌套关系，如图</a:t>
            </a:r>
            <a:r>
              <a:rPr lang="en-US" altLang="zh-CN" dirty="0"/>
              <a:t>-</a:t>
            </a:r>
            <a:r>
              <a:rPr lang="zh-CN" altLang="en-US" dirty="0"/>
              <a:t>文对应、文</a:t>
            </a:r>
            <a:r>
              <a:rPr lang="en-US" altLang="zh-CN" dirty="0"/>
              <a:t>-</a:t>
            </a:r>
            <a:r>
              <a:rPr lang="zh-CN" altLang="en-US" dirty="0"/>
              <a:t>视频对应等</a:t>
            </a:r>
            <a:endParaRPr lang="en-US" altLang="zh-CN" dirty="0"/>
          </a:p>
          <a:p>
            <a:pPr lvl="1"/>
            <a:r>
              <a:rPr lang="zh-CN" altLang="en-US" dirty="0"/>
              <a:t>异构数据需被高速加载到 </a:t>
            </a:r>
            <a:r>
              <a:rPr lang="en-US" altLang="zh-CN" dirty="0"/>
              <a:t>LLMs</a:t>
            </a:r>
            <a:r>
              <a:rPr lang="zh-CN" altLang="en-US" dirty="0"/>
              <a:t> 进行分布式训练，高并发、低延迟成为巨大挑战</a:t>
            </a:r>
            <a:endParaRPr lang="en-US" altLang="zh-CN" dirty="0"/>
          </a:p>
        </p:txBody>
      </p:sp>
      <p:sp>
        <p:nvSpPr>
          <p:cNvPr id="4" name="内容占位符 4">
            <a:extLst>
              <a:ext uri="{FF2B5EF4-FFF2-40B4-BE49-F238E27FC236}">
                <a16:creationId xmlns:a16="http://schemas.microsoft.com/office/drawing/2014/main" id="{CD637F8B-52E7-024F-AC2D-78B29235B466}"/>
              </a:ext>
            </a:extLst>
          </p:cNvPr>
          <p:cNvSpPr txBox="1">
            <a:spLocks/>
          </p:cNvSpPr>
          <p:nvPr/>
        </p:nvSpPr>
        <p:spPr>
          <a:xfrm>
            <a:off x="623635" y="5075022"/>
            <a:ext cx="10949493" cy="72668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zh-CN" altLang="en-US" dirty="0">
                <a:solidFill>
                  <a:srgbClr val="595757"/>
                </a:solidFill>
              </a:rPr>
              <a:t>对于 </a:t>
            </a:r>
            <a:r>
              <a:rPr lang="en-US" altLang="zh-CN" dirty="0">
                <a:solidFill>
                  <a:srgbClr val="595757"/>
                </a:solidFill>
              </a:rPr>
              <a:t>LLM</a:t>
            </a:r>
            <a:r>
              <a:rPr lang="zh-CN" altLang="en-US" dirty="0">
                <a:solidFill>
                  <a:srgbClr val="595757"/>
                </a:solidFill>
              </a:rPr>
              <a:t> 大语言模型来说，暂时异构并不是主要矛盾</a:t>
            </a:r>
          </a:p>
        </p:txBody>
      </p:sp>
    </p:spTree>
    <p:extLst>
      <p:ext uri="{BB962C8B-B14F-4D97-AF65-F5344CB8AC3E}">
        <p14:creationId xmlns:p14="http://schemas.microsoft.com/office/powerpoint/2010/main" val="790173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93C6E1AF-79E0-D943-B12E-D96992943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挑战 </a:t>
            </a:r>
            <a:r>
              <a:rPr lang="en-US" altLang="zh-CN" dirty="0"/>
              <a:t>III</a:t>
            </a:r>
            <a:r>
              <a:rPr lang="zh-CN" altLang="en-US" dirty="0"/>
              <a:t>：超大规模非结构化数据，需海量存储空间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2E56D0EC-6C2B-2B40-94EC-9979678B850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b="1" dirty="0"/>
              <a:t>特点：</a:t>
            </a:r>
            <a:r>
              <a:rPr lang="en-US" altLang="zh-CN" dirty="0"/>
              <a:t>AI </a:t>
            </a:r>
            <a:r>
              <a:rPr lang="zh-CN" altLang="en-US" dirty="0"/>
              <a:t>大模型需要高质量、大规模、多样性的数据集</a:t>
            </a:r>
            <a:endParaRPr lang="en-US" altLang="zh-CN" dirty="0"/>
          </a:p>
          <a:p>
            <a:pPr lvl="1"/>
            <a:r>
              <a:rPr lang="zh-CN" altLang="en-US" dirty="0"/>
              <a:t>随着数据和模型规模的增长，数据量会呈现指数级增长，独立存储无法满足应用需求</a:t>
            </a:r>
            <a:endParaRPr lang="en-US" altLang="zh-CN" dirty="0"/>
          </a:p>
          <a:p>
            <a:pPr lvl="1"/>
            <a:r>
              <a:rPr lang="zh-CN" altLang="en-US" dirty="0"/>
              <a:t>海量存储空间和可以横向扩展的存储系统尤为重要，分布式存储解决方案势在必行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1545062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93C6E1AF-79E0-D943-B12E-D96992943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挑战 </a:t>
            </a:r>
            <a:r>
              <a:rPr lang="en-US" altLang="zh-CN" dirty="0"/>
              <a:t>IIII</a:t>
            </a:r>
            <a:r>
              <a:rPr lang="zh-CN" altLang="en-US" dirty="0"/>
              <a:t>：模型训练存储稳定性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2E56D0EC-6C2B-2B40-94EC-9979678B850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b="1" dirty="0"/>
              <a:t>特点：</a:t>
            </a:r>
            <a:r>
              <a:rPr lang="zh-CN" altLang="en-US" dirty="0"/>
              <a:t>模型训练过程中，需要提供稳定的训练断点保存和回复的存储能力</a:t>
            </a:r>
            <a:endParaRPr lang="en-US" altLang="zh-CN" dirty="0"/>
          </a:p>
          <a:p>
            <a:pPr lvl="1"/>
            <a:r>
              <a:rPr lang="zh-CN" altLang="en-US" dirty="0"/>
              <a:t>为了减少 </a:t>
            </a:r>
            <a:r>
              <a:rPr lang="en-US" altLang="zh-CN" dirty="0"/>
              <a:t>TTA</a:t>
            </a:r>
            <a:r>
              <a:rPr lang="zh-CN" altLang="en-US" dirty="0"/>
              <a:t>，高吞吐和低延时为 </a:t>
            </a:r>
            <a:r>
              <a:rPr lang="en-US" altLang="zh-CN" dirty="0"/>
              <a:t>NPU </a:t>
            </a:r>
            <a:r>
              <a:rPr lang="zh-CN" altLang="en-US" dirty="0"/>
              <a:t>计算提供数据支撑，减少 </a:t>
            </a:r>
            <a:r>
              <a:rPr lang="en-US" altLang="zh-CN" dirty="0"/>
              <a:t>NPU </a:t>
            </a:r>
            <a:r>
              <a:rPr lang="zh-CN" altLang="en-US" dirty="0"/>
              <a:t>计算等待</a:t>
            </a:r>
            <a:endParaRPr lang="en-US" altLang="zh-CN" dirty="0"/>
          </a:p>
          <a:p>
            <a:pPr lvl="1"/>
            <a:r>
              <a:rPr lang="zh-CN" altLang="en-US" dirty="0"/>
              <a:t>模型训练 </a:t>
            </a:r>
            <a:r>
              <a:rPr lang="en-US" altLang="zh-CN" dirty="0"/>
              <a:t>Checkpoint </a:t>
            </a:r>
            <a:r>
              <a:rPr lang="zh-CN" altLang="en-US" dirty="0"/>
              <a:t>必不可少，优化 </a:t>
            </a:r>
            <a:r>
              <a:rPr lang="en-US" altLang="zh-CN" dirty="0"/>
              <a:t>Checkpoint </a:t>
            </a:r>
            <a:r>
              <a:rPr lang="zh-CN" altLang="en-US" dirty="0"/>
              <a:t>并缩短其耗时，减少训练中断时间</a:t>
            </a:r>
            <a:endParaRPr lang="en-US" altLang="zh-CN" dirty="0"/>
          </a:p>
          <a:p>
            <a:pPr lvl="1"/>
            <a:r>
              <a:rPr lang="zh-CN" altLang="en-US" dirty="0"/>
              <a:t>存储模型 </a:t>
            </a:r>
            <a:r>
              <a:rPr lang="en-US" altLang="zh-CN" dirty="0"/>
              <a:t>Checkpoint</a:t>
            </a:r>
            <a:r>
              <a:rPr lang="zh-CN" altLang="en-US" dirty="0"/>
              <a:t> 时，为 </a:t>
            </a:r>
            <a:r>
              <a:rPr lang="en-US" altLang="zh-CN" dirty="0"/>
              <a:t>Checkpoint</a:t>
            </a:r>
            <a:r>
              <a:rPr lang="zh-CN" altLang="en-US" dirty="0"/>
              <a:t> 数据可快速写入，需要高带宽</a:t>
            </a:r>
          </a:p>
          <a:p>
            <a:pPr lvl="1"/>
            <a:r>
              <a:rPr lang="zh-CN" altLang="en-US" dirty="0"/>
              <a:t>提升存储稳定性，避免每次故障元数据同步，需要停止服务重新拉起</a:t>
            </a:r>
          </a:p>
        </p:txBody>
      </p:sp>
    </p:spTree>
    <p:extLst>
      <p:ext uri="{BB962C8B-B14F-4D97-AF65-F5344CB8AC3E}">
        <p14:creationId xmlns:p14="http://schemas.microsoft.com/office/powerpoint/2010/main" val="37714894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93C6E1AF-79E0-D943-B12E-D96992943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总体存储的挑战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2B72B7E-94B5-824B-91BA-DCC6127E4F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5286" y="1524000"/>
            <a:ext cx="10326190" cy="4702014"/>
          </a:xfrm>
          <a:prstGeom prst="rect">
            <a:avLst/>
          </a:prstGeom>
        </p:spPr>
      </p:pic>
      <p:sp>
        <p:nvSpPr>
          <p:cNvPr id="2" name="椭圆 1">
            <a:extLst>
              <a:ext uri="{FF2B5EF4-FFF2-40B4-BE49-F238E27FC236}">
                <a16:creationId xmlns:a16="http://schemas.microsoft.com/office/drawing/2014/main" id="{ED6DD802-6E3F-EC4F-9C17-1A6AEDBB581B}"/>
              </a:ext>
            </a:extLst>
          </p:cNvPr>
          <p:cNvSpPr/>
          <p:nvPr/>
        </p:nvSpPr>
        <p:spPr>
          <a:xfrm>
            <a:off x="5286703" y="4099034"/>
            <a:ext cx="367863" cy="367863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b="1" dirty="0">
                <a:solidFill>
                  <a:schemeClr val="tx1"/>
                </a:solidFill>
                <a:latin typeface="+mj-ea"/>
                <a:ea typeface="+mj-ea"/>
              </a:rPr>
              <a:t>1</a:t>
            </a:r>
            <a:endParaRPr kumimoji="1" lang="zh-CN" altLang="en-US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C7D7B268-6227-3F4D-BD62-655A706FEDF3}"/>
              </a:ext>
            </a:extLst>
          </p:cNvPr>
          <p:cNvSpPr/>
          <p:nvPr/>
        </p:nvSpPr>
        <p:spPr>
          <a:xfrm>
            <a:off x="6963103" y="4099034"/>
            <a:ext cx="367863" cy="367863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b="1" dirty="0">
                <a:solidFill>
                  <a:schemeClr val="tx1"/>
                </a:solidFill>
                <a:latin typeface="+mj-ea"/>
                <a:ea typeface="+mj-ea"/>
              </a:rPr>
              <a:t>3</a:t>
            </a:r>
            <a:endParaRPr kumimoji="1" lang="zh-CN" altLang="en-US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E5D95D1C-F4FF-BA4C-974E-C68EFBC1E974}"/>
              </a:ext>
            </a:extLst>
          </p:cNvPr>
          <p:cNvSpPr/>
          <p:nvPr/>
        </p:nvSpPr>
        <p:spPr>
          <a:xfrm>
            <a:off x="4766441" y="4797972"/>
            <a:ext cx="367863" cy="367863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b="1" dirty="0">
                <a:solidFill>
                  <a:schemeClr val="tx1"/>
                </a:solidFill>
                <a:latin typeface="+mj-ea"/>
                <a:ea typeface="+mj-ea"/>
              </a:rPr>
              <a:t>2</a:t>
            </a:r>
            <a:endParaRPr kumimoji="1" lang="zh-CN" altLang="en-US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39E2A5F4-4929-BC41-9F93-0F15017BBCA9}"/>
              </a:ext>
            </a:extLst>
          </p:cNvPr>
          <p:cNvSpPr/>
          <p:nvPr/>
        </p:nvSpPr>
        <p:spPr>
          <a:xfrm>
            <a:off x="7782910" y="4099033"/>
            <a:ext cx="367863" cy="367863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b="1" dirty="0">
                <a:solidFill>
                  <a:schemeClr val="tx1"/>
                </a:solidFill>
                <a:latin typeface="+mj-ea"/>
                <a:ea typeface="+mj-ea"/>
              </a:rPr>
              <a:t>4</a:t>
            </a:r>
            <a:endParaRPr kumimoji="1" lang="zh-CN" altLang="en-US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2586253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5">
            <a:extLst>
              <a:ext uri="{FF2B5EF4-FFF2-40B4-BE49-F238E27FC236}">
                <a16:creationId xmlns:a16="http://schemas.microsoft.com/office/drawing/2014/main" id="{7C074AAB-A473-5D42-994A-26D72201BD0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>
                <a:latin typeface="Futura Medium" panose="020B0602020204020303" pitchFamily="34" charset="-79"/>
                <a:cs typeface="Futura Medium" panose="020B0602020204020303" pitchFamily="34" charset="-79"/>
              </a:rPr>
              <a:t>4.</a:t>
            </a:r>
            <a:r>
              <a:rPr lang="zh-CN" alt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 存储的性能指标</a:t>
            </a:r>
          </a:p>
        </p:txBody>
      </p:sp>
    </p:spTree>
    <p:extLst>
      <p:ext uri="{BB962C8B-B14F-4D97-AF65-F5344CB8AC3E}">
        <p14:creationId xmlns:p14="http://schemas.microsoft.com/office/powerpoint/2010/main" val="32196245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878BDCFF-A5F6-E44B-84E9-BA4E1E461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大模型训练内存占用</a:t>
            </a:r>
          </a:p>
        </p:txBody>
      </p:sp>
      <p:graphicFrame>
        <p:nvGraphicFramePr>
          <p:cNvPr id="3" name="图表 2">
            <a:extLst>
              <a:ext uri="{FF2B5EF4-FFF2-40B4-BE49-F238E27FC236}">
                <a16:creationId xmlns:a16="http://schemas.microsoft.com/office/drawing/2014/main" id="{AFFAEF89-AE4D-B54C-BA31-3486C5BD060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46243611"/>
              </p:ext>
            </p:extLst>
          </p:nvPr>
        </p:nvGraphicFramePr>
        <p:xfrm>
          <a:off x="6098381" y="1439916"/>
          <a:ext cx="5769037" cy="485966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内容占位符 4">
            <a:extLst>
              <a:ext uri="{FF2B5EF4-FFF2-40B4-BE49-F238E27FC236}">
                <a16:creationId xmlns:a16="http://schemas.microsoft.com/office/drawing/2014/main" id="{EBC33142-31AE-0442-8B00-07BC49662B7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内存占用跟</a:t>
            </a:r>
            <a:r>
              <a:rPr lang="en-US" altLang="zh-CN" dirty="0"/>
              <a:t>1</a:t>
            </a:r>
            <a:r>
              <a:rPr lang="zh-CN" altLang="en-US" dirty="0"/>
              <a:t>）模型、</a:t>
            </a:r>
            <a:r>
              <a:rPr lang="en-US" altLang="zh-CN" dirty="0"/>
              <a:t>2</a:t>
            </a:r>
            <a:r>
              <a:rPr lang="zh-CN" altLang="en-US" dirty="0"/>
              <a:t>）优化器、</a:t>
            </a:r>
            <a:r>
              <a:rPr lang="en-US" altLang="zh-CN" dirty="0"/>
              <a:t>3</a:t>
            </a:r>
            <a:r>
              <a:rPr lang="zh-CN" altLang="en-US" dirty="0"/>
              <a:t>）激活值有强关联</a:t>
            </a:r>
            <a:endParaRPr lang="en-US" altLang="zh-CN" dirty="0"/>
          </a:p>
          <a:p>
            <a:r>
              <a:rPr lang="zh-CN" altLang="en-US" b="1" dirty="0"/>
              <a:t>模型 </a:t>
            </a:r>
            <a:r>
              <a:rPr lang="en-US" altLang="zh-CN" b="1" dirty="0"/>
              <a:t>Model</a:t>
            </a:r>
          </a:p>
          <a:p>
            <a:pPr lvl="1"/>
            <a:r>
              <a:rPr lang="en-US" altLang="zh-CN" sz="1600" dirty="0"/>
              <a:t>Parameters</a:t>
            </a:r>
            <a:r>
              <a:rPr lang="zh-CN" altLang="en-US" sz="1600" dirty="0"/>
              <a:t> 权重参数 </a:t>
            </a:r>
            <a:r>
              <a:rPr lang="en-US" altLang="zh-CN" sz="1600" dirty="0"/>
              <a:t>(half)</a:t>
            </a:r>
            <a:r>
              <a:rPr lang="zh-CN" altLang="en-US" sz="1600" dirty="0"/>
              <a:t> </a:t>
            </a:r>
            <a:r>
              <a:rPr lang="en-US" altLang="zh-CN" sz="1600" dirty="0"/>
              <a:t>2</a:t>
            </a:r>
            <a:r>
              <a:rPr lang="zh-CN" altLang="en-US" sz="1600" dirty="0"/>
              <a:t> </a:t>
            </a:r>
            <a:r>
              <a:rPr lang="en-US" altLang="zh-CN" sz="1600" dirty="0"/>
              <a:t>bytes</a:t>
            </a:r>
            <a:r>
              <a:rPr lang="zh-CN" altLang="en-US" sz="1600" dirty="0"/>
              <a:t>，</a:t>
            </a:r>
            <a:endParaRPr lang="en-US" altLang="zh-CN" sz="1600" dirty="0"/>
          </a:p>
          <a:p>
            <a:pPr lvl="1"/>
            <a:r>
              <a:rPr lang="en-US" altLang="zh-CN" sz="1600" dirty="0"/>
              <a:t>Gradient</a:t>
            </a:r>
            <a:r>
              <a:rPr lang="zh-CN" altLang="en-US" sz="1600" dirty="0"/>
              <a:t> 梯度参数 </a:t>
            </a:r>
            <a:r>
              <a:rPr lang="en-US" altLang="zh-CN" sz="1600" dirty="0"/>
              <a:t>(half)</a:t>
            </a:r>
            <a:r>
              <a:rPr lang="zh-CN" altLang="en-US" sz="1600" dirty="0"/>
              <a:t> </a:t>
            </a:r>
            <a:r>
              <a:rPr lang="en-US" altLang="zh-CN" sz="1600" dirty="0"/>
              <a:t>2</a:t>
            </a:r>
            <a:r>
              <a:rPr lang="zh-CN" altLang="en-US" sz="1600" dirty="0"/>
              <a:t> </a:t>
            </a:r>
            <a:r>
              <a:rPr lang="en-US" altLang="zh-CN" sz="1600" dirty="0"/>
              <a:t>bytes</a:t>
            </a:r>
            <a:r>
              <a:rPr lang="zh-CN" altLang="en-US" sz="1600" dirty="0"/>
              <a:t>，</a:t>
            </a:r>
            <a:endParaRPr lang="en-US" altLang="zh-CN" sz="1600" dirty="0"/>
          </a:p>
          <a:p>
            <a:pPr marL="239106" lvl="1" indent="-239106">
              <a:buFont typeface="Arial" pitchFamily="34" charset="0"/>
              <a:buChar char="•"/>
            </a:pPr>
            <a:r>
              <a:rPr lang="zh-CN" altLang="en-US" sz="2000" b="1" dirty="0"/>
              <a:t>优化器状态 </a:t>
            </a:r>
            <a:r>
              <a:rPr lang="en-US" altLang="zh-CN" sz="2000" b="1" dirty="0"/>
              <a:t>Optimizers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status</a:t>
            </a:r>
            <a:r>
              <a:rPr lang="zh-CN" altLang="en-US" sz="2000" b="1" dirty="0"/>
              <a:t> </a:t>
            </a:r>
            <a:endParaRPr lang="en-US" altLang="zh-CN" sz="2000" b="1" dirty="0"/>
          </a:p>
          <a:p>
            <a:pPr lvl="1"/>
            <a:r>
              <a:rPr lang="en-US" altLang="zh-CN" sz="1600" dirty="0"/>
              <a:t>Master</a:t>
            </a:r>
            <a:r>
              <a:rPr lang="zh-CN" altLang="en-US" sz="1600" dirty="0"/>
              <a:t> </a:t>
            </a:r>
            <a:r>
              <a:rPr lang="en-US" altLang="zh-CN" sz="1600" dirty="0"/>
              <a:t>Weight</a:t>
            </a:r>
            <a:r>
              <a:rPr lang="zh-CN" altLang="en-US" sz="1600" dirty="0"/>
              <a:t> </a:t>
            </a:r>
            <a:r>
              <a:rPr lang="en-US" altLang="zh-CN" sz="1600" dirty="0"/>
              <a:t>(FP32)</a:t>
            </a:r>
            <a:r>
              <a:rPr lang="zh-CN" altLang="en-US" sz="1600" dirty="0"/>
              <a:t> </a:t>
            </a:r>
            <a:r>
              <a:rPr lang="en-US" altLang="zh-CN" sz="1600" dirty="0"/>
              <a:t>4</a:t>
            </a:r>
            <a:r>
              <a:rPr lang="zh-CN" altLang="en-US" sz="1600" dirty="0"/>
              <a:t> </a:t>
            </a:r>
            <a:r>
              <a:rPr lang="en-US" altLang="zh-CN" sz="1600" dirty="0"/>
              <a:t>bytes</a:t>
            </a:r>
          </a:p>
          <a:p>
            <a:pPr lvl="1"/>
            <a:r>
              <a:rPr lang="en-US" altLang="zh-CN" sz="1600" dirty="0"/>
              <a:t>Adam</a:t>
            </a:r>
            <a:r>
              <a:rPr lang="zh-CN" altLang="en-US" sz="1600" dirty="0"/>
              <a:t> </a:t>
            </a:r>
            <a:r>
              <a:rPr lang="en-US" altLang="zh-CN" sz="1600" dirty="0"/>
              <a:t>m</a:t>
            </a:r>
            <a:r>
              <a:rPr lang="zh-CN" altLang="en-US" sz="1600" dirty="0"/>
              <a:t> </a:t>
            </a:r>
            <a:r>
              <a:rPr lang="en-US" altLang="zh-CN" sz="1600" dirty="0"/>
              <a:t>(FP32)</a:t>
            </a:r>
            <a:r>
              <a:rPr lang="zh-CN" altLang="en-US" sz="1600" dirty="0"/>
              <a:t> </a:t>
            </a:r>
            <a:r>
              <a:rPr lang="en-US" altLang="zh-CN" sz="1600" dirty="0"/>
              <a:t>4</a:t>
            </a:r>
            <a:r>
              <a:rPr lang="zh-CN" altLang="en-US" sz="1600" dirty="0"/>
              <a:t> </a:t>
            </a:r>
            <a:r>
              <a:rPr lang="en-US" altLang="zh-CN" sz="1600" dirty="0"/>
              <a:t>bytes</a:t>
            </a:r>
          </a:p>
          <a:p>
            <a:pPr lvl="1"/>
            <a:r>
              <a:rPr lang="en-US" altLang="zh-CN" sz="1600" dirty="0"/>
              <a:t>Adam</a:t>
            </a:r>
            <a:r>
              <a:rPr lang="zh-CN" altLang="en-US" sz="1600" dirty="0"/>
              <a:t> </a:t>
            </a:r>
            <a:r>
              <a:rPr lang="en-US" altLang="zh-CN" sz="1600" dirty="0"/>
              <a:t>v</a:t>
            </a:r>
            <a:r>
              <a:rPr lang="zh-CN" altLang="en-US" sz="1600" dirty="0"/>
              <a:t> </a:t>
            </a:r>
            <a:r>
              <a:rPr lang="en-US" altLang="zh-CN" sz="1600" dirty="0"/>
              <a:t>(FP32)</a:t>
            </a:r>
            <a:r>
              <a:rPr lang="zh-CN" altLang="en-US" sz="1600" dirty="0"/>
              <a:t> </a:t>
            </a:r>
            <a:r>
              <a:rPr lang="en-US" altLang="zh-CN" sz="1600" dirty="0"/>
              <a:t>4</a:t>
            </a:r>
            <a:r>
              <a:rPr lang="zh-CN" altLang="en-US" sz="1600" dirty="0"/>
              <a:t> </a:t>
            </a:r>
            <a:r>
              <a:rPr lang="en-US" altLang="zh-CN" sz="1600" dirty="0"/>
              <a:t>bytes</a:t>
            </a:r>
          </a:p>
          <a:p>
            <a:pPr marL="239106" lvl="1" indent="-239106">
              <a:buFont typeface="Arial" pitchFamily="34" charset="0"/>
              <a:buChar char="•"/>
            </a:pPr>
            <a:r>
              <a:rPr lang="zh-CN" altLang="en-US" sz="2000" b="1" dirty="0"/>
              <a:t>激活函数：</a:t>
            </a:r>
            <a:r>
              <a:rPr lang="en-US" altLang="zh-CN" sz="2000" b="1" dirty="0"/>
              <a:t>forward</a:t>
            </a:r>
            <a:r>
              <a:rPr lang="zh-CN" altLang="en-US" sz="2000" b="1" dirty="0"/>
              <a:t>中保存，用于反向传播</a:t>
            </a:r>
            <a:endParaRPr lang="zh-CN" altLang="en-US" b="1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0935329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3351E5C7-9F9E-7144-AFA5-FE27E33B2F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大模型训练内存占用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9C8EF63-E653-4945-9F6E-83957BE0644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b</a:t>
            </a:r>
            <a:r>
              <a:rPr lang="zh-CN" altLang="en-US" dirty="0"/>
              <a:t> 代表 </a:t>
            </a:r>
            <a:r>
              <a:rPr lang="en-US" altLang="zh-CN" dirty="0"/>
              <a:t>batch size</a:t>
            </a:r>
            <a:r>
              <a:rPr lang="zh-CN" altLang="en-US" dirty="0"/>
              <a:t>，  </a:t>
            </a:r>
            <a:r>
              <a:rPr lang="en-US" altLang="zh-CN" dirty="0"/>
              <a:t>s</a:t>
            </a:r>
            <a:r>
              <a:rPr lang="zh-CN" altLang="en-US" dirty="0"/>
              <a:t> 代表 </a:t>
            </a:r>
            <a:r>
              <a:rPr lang="en-US" altLang="zh-CN" dirty="0"/>
              <a:t>sequence length</a:t>
            </a:r>
            <a:r>
              <a:rPr lang="zh-CN" altLang="en-US" dirty="0"/>
              <a:t>，</a:t>
            </a:r>
            <a:r>
              <a:rPr lang="en-US" altLang="zh-CN" dirty="0"/>
              <a:t>L</a:t>
            </a:r>
            <a:r>
              <a:rPr lang="zh-CN" altLang="en-US" dirty="0"/>
              <a:t> 代表层数，</a:t>
            </a:r>
            <a:r>
              <a:rPr lang="en-US" altLang="zh-CN" dirty="0"/>
              <a:t>h</a:t>
            </a:r>
            <a:r>
              <a:rPr lang="zh-CN" altLang="en-US" dirty="0"/>
              <a:t> 代表隐变量大小，</a:t>
            </a:r>
            <a:r>
              <a:rPr lang="en-US" altLang="zh-CN" dirty="0"/>
              <a:t>a</a:t>
            </a:r>
            <a:r>
              <a:rPr lang="zh-CN" altLang="en-US" dirty="0"/>
              <a:t> 代表 </a:t>
            </a:r>
            <a:r>
              <a:rPr lang="en-US" altLang="zh-CN" dirty="0"/>
              <a:t>attention</a:t>
            </a:r>
            <a:r>
              <a:rPr lang="zh-CN" altLang="en-US" dirty="0"/>
              <a:t> </a:t>
            </a:r>
            <a:r>
              <a:rPr lang="en-US" altLang="zh-CN" dirty="0"/>
              <a:t>head</a:t>
            </a:r>
            <a:r>
              <a:rPr lang="zh-CN" altLang="en-US" dirty="0"/>
              <a:t> 头数。</a:t>
            </a:r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E483AD9-7D4C-3140-93B8-CA5915E781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583" y="2527733"/>
            <a:ext cx="10315575" cy="3630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6595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FA38F757-992F-BB43-BB29-DDB7AF3091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激活函数：</a:t>
            </a:r>
            <a:r>
              <a:rPr lang="en-US" altLang="zh-CN" dirty="0"/>
              <a:t>forward</a:t>
            </a:r>
            <a:r>
              <a:rPr lang="zh-CN" altLang="en-US" dirty="0"/>
              <a:t>中保存，用于反向传播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内容占位符 1">
                <a:extLst>
                  <a:ext uri="{FF2B5EF4-FFF2-40B4-BE49-F238E27FC236}">
                    <a16:creationId xmlns:a16="http://schemas.microsoft.com/office/drawing/2014/main" id="{2B38E1F3-D38C-7C4E-A7F7-E0838B538862}"/>
                  </a:ext>
                </a:extLst>
              </p:cNvPr>
              <p:cNvGraphicFramePr>
                <a:graphicFrameLocks noGrp="1"/>
              </p:cNvGraphicFramePr>
              <p:nvPr>
                <p:ph sz="half" idx="1"/>
                <p:extLst>
                  <p:ext uri="{D42A27DB-BD31-4B8C-83A1-F6EECF244321}">
                    <p14:modId xmlns:p14="http://schemas.microsoft.com/office/powerpoint/2010/main" val="1208382871"/>
                  </p:ext>
                </p:extLst>
              </p:nvPr>
            </p:nvGraphicFramePr>
            <p:xfrm>
              <a:off x="623888" y="1360487"/>
              <a:ext cx="10963276" cy="4830105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685353">
                      <a:extLst>
                        <a:ext uri="{9D8B030D-6E8A-4147-A177-3AD203B41FA5}">
                          <a16:colId xmlns:a16="http://schemas.microsoft.com/office/drawing/2014/main" val="2563209585"/>
                        </a:ext>
                      </a:extLst>
                    </a:gridCol>
                    <a:gridCol w="7277923">
                      <a:extLst>
                        <a:ext uri="{9D8B030D-6E8A-4147-A177-3AD203B41FA5}">
                          <a16:colId xmlns:a16="http://schemas.microsoft.com/office/drawing/2014/main" val="63208591"/>
                        </a:ext>
                      </a:extLst>
                    </a:gridCol>
                  </a:tblGrid>
                  <a:tr h="690015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altLang="zh-CN" sz="1800" b="1" dirty="0">
                              <a:solidFill>
                                <a:srgbClr val="595757"/>
                              </a:solidFill>
                              <a:latin typeface="Gill Sans MT" panose="020B0502020104020203" pitchFamily="34" charset="0"/>
                            </a:rPr>
                            <a:t>Configuration</a:t>
                          </a:r>
                          <a:endParaRPr lang="zh-CN" altLang="en-US" sz="1800" b="1" dirty="0">
                            <a:solidFill>
                              <a:srgbClr val="595757"/>
                            </a:solidFill>
                            <a:latin typeface="Gill Sans MT" panose="020B0502020104020203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altLang="zh-CN" sz="1800" b="1" dirty="0">
                              <a:solidFill>
                                <a:srgbClr val="595757"/>
                              </a:solidFill>
                              <a:latin typeface="Gill Sans MT" panose="020B0502020104020203" pitchFamily="34" charset="0"/>
                            </a:rPr>
                            <a:t>Activations</a:t>
                          </a:r>
                          <a:r>
                            <a:rPr lang="zh-CN" altLang="en-US" sz="1800" b="1" dirty="0">
                              <a:solidFill>
                                <a:srgbClr val="595757"/>
                              </a:solidFill>
                              <a:latin typeface="Gill Sans MT" panose="020B0502020104020203" pitchFamily="34" charset="0"/>
                            </a:rPr>
                            <a:t> </a:t>
                          </a:r>
                          <a:r>
                            <a:rPr lang="en-US" altLang="zh-CN" sz="1800" b="1" dirty="0">
                              <a:solidFill>
                                <a:srgbClr val="595757"/>
                              </a:solidFill>
                              <a:latin typeface="Gill Sans MT" panose="020B0502020104020203" pitchFamily="34" charset="0"/>
                            </a:rPr>
                            <a:t>Memory</a:t>
                          </a:r>
                          <a:r>
                            <a:rPr lang="zh-CN" altLang="en-US" sz="1800" b="1" dirty="0">
                              <a:solidFill>
                                <a:srgbClr val="595757"/>
                              </a:solidFill>
                              <a:latin typeface="Gill Sans MT" panose="020B0502020104020203" pitchFamily="34" charset="0"/>
                            </a:rPr>
                            <a:t> </a:t>
                          </a:r>
                          <a:r>
                            <a:rPr lang="en-US" altLang="zh-CN" sz="1800" b="1" dirty="0">
                              <a:solidFill>
                                <a:srgbClr val="595757"/>
                              </a:solidFill>
                              <a:latin typeface="Gill Sans MT" panose="020B0502020104020203" pitchFamily="34" charset="0"/>
                            </a:rPr>
                            <a:t>Pre</a:t>
                          </a:r>
                          <a:r>
                            <a:rPr lang="zh-CN" altLang="en-US" sz="1800" b="1" dirty="0">
                              <a:solidFill>
                                <a:srgbClr val="595757"/>
                              </a:solidFill>
                              <a:latin typeface="Gill Sans MT" panose="020B0502020104020203" pitchFamily="34" charset="0"/>
                            </a:rPr>
                            <a:t> </a:t>
                          </a:r>
                          <a:r>
                            <a:rPr lang="en-US" altLang="zh-CN" sz="1800" b="1" dirty="0">
                              <a:solidFill>
                                <a:srgbClr val="595757"/>
                              </a:solidFill>
                              <a:latin typeface="Gill Sans MT" panose="020B0502020104020203" pitchFamily="34" charset="0"/>
                            </a:rPr>
                            <a:t>Transformer</a:t>
                          </a:r>
                          <a:r>
                            <a:rPr lang="zh-CN" altLang="en-US" sz="1800" b="1" dirty="0">
                              <a:solidFill>
                                <a:srgbClr val="595757"/>
                              </a:solidFill>
                              <a:latin typeface="Gill Sans MT" panose="020B0502020104020203" pitchFamily="34" charset="0"/>
                            </a:rPr>
                            <a:t> </a:t>
                          </a:r>
                          <a:r>
                            <a:rPr lang="en-US" altLang="zh-CN" sz="1800" b="1" dirty="0">
                              <a:solidFill>
                                <a:srgbClr val="595757"/>
                              </a:solidFill>
                              <a:latin typeface="Gill Sans MT" panose="020B0502020104020203" pitchFamily="34" charset="0"/>
                            </a:rPr>
                            <a:t>Layers</a:t>
                          </a:r>
                          <a:endParaRPr lang="zh-CN" altLang="en-US" sz="1800" b="1" dirty="0">
                            <a:solidFill>
                              <a:srgbClr val="595757"/>
                            </a:solidFill>
                            <a:latin typeface="Gill Sans MT" panose="020B0502020104020203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602264277"/>
                      </a:ext>
                    </a:extLst>
                  </a:tr>
                  <a:tr h="690015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altLang="zh-CN" sz="1800" dirty="0">
                              <a:solidFill>
                                <a:srgbClr val="595757"/>
                              </a:solidFill>
                              <a:latin typeface="Gill Sans MT" panose="020B0502020104020203" pitchFamily="34" charset="0"/>
                            </a:rPr>
                            <a:t>no</a:t>
                          </a:r>
                          <a:r>
                            <a:rPr lang="zh-CN" altLang="en-US" sz="1800" dirty="0">
                              <a:solidFill>
                                <a:srgbClr val="595757"/>
                              </a:solidFill>
                              <a:latin typeface="Gill Sans MT" panose="020B0502020104020203" pitchFamily="34" charset="0"/>
                            </a:rPr>
                            <a:t> </a:t>
                          </a:r>
                          <a:r>
                            <a:rPr lang="en-US" altLang="zh-CN" sz="1800" dirty="0">
                              <a:solidFill>
                                <a:srgbClr val="595757"/>
                              </a:solidFill>
                              <a:latin typeface="Gill Sans MT" panose="020B0502020104020203" pitchFamily="34" charset="0"/>
                            </a:rPr>
                            <a:t>Parallelism</a:t>
                          </a:r>
                          <a:endParaRPr lang="zh-CN" altLang="en-US" sz="1800" dirty="0">
                            <a:solidFill>
                              <a:srgbClr val="595757"/>
                            </a:solidFill>
                            <a:latin typeface="Gill Sans MT" panose="020B0502020104020203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0" i="1" smtClean="0">
                                    <a:solidFill>
                                      <a:srgbClr val="595757"/>
                                    </a:solidFill>
                                    <a:latin typeface="Cambria Math" panose="02040503050406030204" pitchFamily="18" charset="0"/>
                                  </a:rPr>
                                  <m:t>𝑠𝑏h</m:t>
                                </m:r>
                                <m:r>
                                  <a:rPr lang="en-US" altLang="zh-CN" sz="1800" b="0" i="1" smtClean="0">
                                    <a:solidFill>
                                      <a:srgbClr val="595757"/>
                                    </a:solidFill>
                                    <a:latin typeface="Cambria Math" panose="02040503050406030204" pitchFamily="18" charset="0"/>
                                  </a:rPr>
                                  <m:t>(32+5</m:t>
                                </m:r>
                                <m:f>
                                  <m:fPr>
                                    <m:type m:val="lin"/>
                                    <m:ctrlPr>
                                      <a:rPr lang="en-US" altLang="zh-CN" sz="1800" b="0" i="1" smtClean="0">
                                        <a:solidFill>
                                          <a:srgbClr val="59575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1800" b="0" i="1" smtClean="0">
                                        <a:solidFill>
                                          <a:srgbClr val="59575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𝑎𝑠</m:t>
                                    </m:r>
                                  </m:num>
                                  <m:den>
                                    <m:r>
                                      <a:rPr lang="en-US" altLang="zh-CN" sz="1800" b="0" i="1" smtClean="0">
                                        <a:solidFill>
                                          <a:srgbClr val="59575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den>
                                </m:f>
                                <m:r>
                                  <a:rPr lang="en-US" altLang="zh-CN" sz="1800" b="0" i="1" smtClean="0">
                                    <a:solidFill>
                                      <a:srgbClr val="595757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altLang="en-US" sz="1800" dirty="0">
                            <a:solidFill>
                              <a:srgbClr val="595757"/>
                            </a:solidFill>
                            <a:latin typeface="Gill Sans MT" panose="020B0502020104020203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50387243"/>
                      </a:ext>
                    </a:extLst>
                  </a:tr>
                  <a:tr h="690015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altLang="zh-CN" sz="1800" dirty="0">
                              <a:solidFill>
                                <a:srgbClr val="595757"/>
                              </a:solidFill>
                              <a:latin typeface="Gill Sans MT" panose="020B0502020104020203" pitchFamily="34" charset="0"/>
                            </a:rPr>
                            <a:t>TP</a:t>
                          </a:r>
                          <a:r>
                            <a:rPr lang="zh-CN" altLang="en-US" sz="1800" dirty="0">
                              <a:solidFill>
                                <a:srgbClr val="595757"/>
                              </a:solidFill>
                              <a:latin typeface="Gill Sans MT" panose="020B0502020104020203" pitchFamily="34" charset="0"/>
                            </a:rPr>
                            <a:t> </a:t>
                          </a:r>
                          <a:r>
                            <a:rPr lang="en-US" altLang="zh-CN" sz="1800" dirty="0">
                              <a:solidFill>
                                <a:srgbClr val="595757"/>
                              </a:solidFill>
                              <a:latin typeface="Gill Sans MT" panose="020B0502020104020203" pitchFamily="34" charset="0"/>
                            </a:rPr>
                            <a:t>(Baseline)</a:t>
                          </a:r>
                          <a:endParaRPr lang="zh-CN" altLang="en-US" sz="1800" dirty="0">
                            <a:solidFill>
                              <a:srgbClr val="595757"/>
                            </a:solidFill>
                            <a:latin typeface="Gill Sans MT" panose="020B0502020104020203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0" i="1" smtClean="0">
                                    <a:solidFill>
                                      <a:srgbClr val="595757"/>
                                    </a:solidFill>
                                    <a:latin typeface="Cambria Math" panose="02040503050406030204" pitchFamily="18" charset="0"/>
                                  </a:rPr>
                                  <m:t>𝑠𝑏h</m:t>
                                </m:r>
                                <m:r>
                                  <a:rPr lang="en-US" altLang="zh-CN" sz="1800" b="0" i="1" smtClean="0">
                                    <a:solidFill>
                                      <a:srgbClr val="595757"/>
                                    </a:solidFill>
                                    <a:latin typeface="Cambria Math" panose="02040503050406030204" pitchFamily="18" charset="0"/>
                                  </a:rPr>
                                  <m:t>(10+</m:t>
                                </m:r>
                                <m:f>
                                  <m:fPr>
                                    <m:type m:val="lin"/>
                                    <m:ctrlPr>
                                      <a:rPr lang="en-US" altLang="zh-CN" sz="1800" b="0" i="1" smtClean="0">
                                        <a:solidFill>
                                          <a:srgbClr val="59575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1800" b="0" i="1" smtClean="0">
                                        <a:solidFill>
                                          <a:srgbClr val="59575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24</m:t>
                                    </m:r>
                                  </m:num>
                                  <m:den>
                                    <m:r>
                                      <a:rPr lang="en-US" altLang="zh-CN" sz="1800" b="0" i="1" smtClean="0">
                                        <a:solidFill>
                                          <a:srgbClr val="59575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den>
                                </m:f>
                                <m:r>
                                  <a:rPr lang="en-US" altLang="zh-CN" sz="1800" b="0" i="1" smtClean="0">
                                    <a:solidFill>
                                      <a:srgbClr val="595757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f>
                                  <m:fPr>
                                    <m:type m:val="lin"/>
                                    <m:ctrlPr>
                                      <a:rPr lang="en-US" altLang="zh-CN" sz="1800" b="0" i="1" smtClean="0">
                                        <a:solidFill>
                                          <a:srgbClr val="59575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1800" b="0" i="1" smtClean="0">
                                        <a:solidFill>
                                          <a:srgbClr val="59575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  <m:r>
                                      <a:rPr lang="en-US" altLang="zh-CN" sz="1800" b="0" i="1" smtClean="0">
                                        <a:solidFill>
                                          <a:srgbClr val="59575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𝑎𝑠</m:t>
                                    </m:r>
                                  </m:num>
                                  <m:den>
                                    <m:r>
                                      <a:rPr lang="en-US" altLang="zh-CN" sz="1800" b="0" i="1" smtClean="0">
                                        <a:solidFill>
                                          <a:srgbClr val="59575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h𝑡</m:t>
                                    </m:r>
                                  </m:den>
                                </m:f>
                                <m:r>
                                  <a:rPr lang="en-US" altLang="zh-CN" sz="1800" b="0" i="1" smtClean="0">
                                    <a:solidFill>
                                      <a:srgbClr val="595757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altLang="en-US" sz="1800" dirty="0">
                            <a:solidFill>
                              <a:srgbClr val="595757"/>
                            </a:solidFill>
                            <a:latin typeface="Gill Sans MT" panose="020B0502020104020203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5962281"/>
                      </a:ext>
                    </a:extLst>
                  </a:tr>
                  <a:tr h="690015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altLang="zh-CN" sz="1800" dirty="0">
                              <a:solidFill>
                                <a:srgbClr val="595757"/>
                              </a:solidFill>
                              <a:latin typeface="Gill Sans MT" panose="020B0502020104020203" pitchFamily="34" charset="0"/>
                            </a:rPr>
                            <a:t>TP</a:t>
                          </a:r>
                          <a:r>
                            <a:rPr lang="zh-CN" altLang="en-US" sz="1800" dirty="0">
                              <a:solidFill>
                                <a:srgbClr val="595757"/>
                              </a:solidFill>
                              <a:latin typeface="Gill Sans MT" panose="020B0502020104020203" pitchFamily="34" charset="0"/>
                            </a:rPr>
                            <a:t> </a:t>
                          </a:r>
                          <a:r>
                            <a:rPr lang="en-US" altLang="zh-CN" sz="1800" dirty="0">
                              <a:solidFill>
                                <a:srgbClr val="595757"/>
                              </a:solidFill>
                              <a:latin typeface="Gill Sans MT" panose="020B0502020104020203" pitchFamily="34" charset="0"/>
                            </a:rPr>
                            <a:t>+</a:t>
                          </a:r>
                          <a:r>
                            <a:rPr lang="zh-CN" altLang="en-US" sz="1800" dirty="0">
                              <a:solidFill>
                                <a:srgbClr val="595757"/>
                              </a:solidFill>
                              <a:latin typeface="Gill Sans MT" panose="020B0502020104020203" pitchFamily="34" charset="0"/>
                            </a:rPr>
                            <a:t> </a:t>
                          </a:r>
                          <a:r>
                            <a:rPr lang="en-US" altLang="zh-CN" sz="1800" dirty="0">
                              <a:solidFill>
                                <a:srgbClr val="595757"/>
                              </a:solidFill>
                              <a:latin typeface="Gill Sans MT" panose="020B0502020104020203" pitchFamily="34" charset="0"/>
                            </a:rPr>
                            <a:t>SP</a:t>
                          </a:r>
                          <a:endParaRPr lang="zh-CN" altLang="en-US" sz="1800" dirty="0">
                            <a:solidFill>
                              <a:srgbClr val="595757"/>
                            </a:solidFill>
                            <a:latin typeface="Gill Sans MT" panose="020B0502020104020203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219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0" i="1" smtClean="0">
                                    <a:solidFill>
                                      <a:srgbClr val="595757"/>
                                    </a:solidFill>
                                    <a:latin typeface="Cambria Math" panose="02040503050406030204" pitchFamily="18" charset="0"/>
                                  </a:rPr>
                                  <m:t>𝑠𝑏h</m:t>
                                </m:r>
                                <m:r>
                                  <a:rPr lang="en-US" altLang="zh-CN" sz="1800" b="0" i="1" smtClean="0">
                                    <a:solidFill>
                                      <a:srgbClr val="595757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f>
                                  <m:fPr>
                                    <m:type m:val="lin"/>
                                    <m:ctrlPr>
                                      <a:rPr lang="en-US" altLang="zh-CN" sz="1800" b="0" i="1" smtClean="0">
                                        <a:solidFill>
                                          <a:srgbClr val="59575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1800" b="0" i="1" smtClean="0">
                                        <a:solidFill>
                                          <a:srgbClr val="59575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34</m:t>
                                    </m:r>
                                  </m:num>
                                  <m:den>
                                    <m:r>
                                      <a:rPr lang="en-US" altLang="zh-CN" sz="1800" b="0" i="1" smtClean="0">
                                        <a:solidFill>
                                          <a:srgbClr val="59575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den>
                                </m:f>
                                <m:r>
                                  <a:rPr lang="en-US" altLang="zh-CN" sz="1800" b="0" i="1" smtClean="0">
                                    <a:solidFill>
                                      <a:srgbClr val="595757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f>
                                  <m:fPr>
                                    <m:type m:val="lin"/>
                                    <m:ctrlPr>
                                      <a:rPr lang="en-US" altLang="zh-CN" sz="1800" b="0" i="1" smtClean="0">
                                        <a:solidFill>
                                          <a:srgbClr val="59575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1800" b="0" i="1" smtClean="0">
                                        <a:solidFill>
                                          <a:srgbClr val="59575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  <m:r>
                                      <a:rPr lang="en-US" altLang="zh-CN" sz="1800" b="0" i="1" smtClean="0">
                                        <a:solidFill>
                                          <a:srgbClr val="59575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𝑎𝑠</m:t>
                                    </m:r>
                                  </m:num>
                                  <m:den>
                                    <m:r>
                                      <a:rPr lang="en-US" altLang="zh-CN" sz="1800" b="0" i="1" smtClean="0">
                                        <a:solidFill>
                                          <a:srgbClr val="59575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h𝑡</m:t>
                                    </m:r>
                                  </m:den>
                                </m:f>
                                <m:r>
                                  <a:rPr lang="en-US" altLang="zh-CN" sz="1800" b="0" i="1" smtClean="0">
                                    <a:solidFill>
                                      <a:srgbClr val="595757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altLang="en-US" sz="1800" dirty="0">
                            <a:solidFill>
                              <a:srgbClr val="595757"/>
                            </a:solidFill>
                            <a:latin typeface="Gill Sans MT" panose="020B0502020104020203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121638856"/>
                      </a:ext>
                    </a:extLst>
                  </a:tr>
                  <a:tr h="690015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altLang="zh-CN" sz="1800" dirty="0">
                              <a:solidFill>
                                <a:srgbClr val="595757"/>
                              </a:solidFill>
                              <a:latin typeface="Gill Sans MT" panose="020B0502020104020203" pitchFamily="34" charset="0"/>
                            </a:rPr>
                            <a:t>TP</a:t>
                          </a:r>
                          <a:r>
                            <a:rPr lang="zh-CN" altLang="en-US" sz="1800" dirty="0">
                              <a:solidFill>
                                <a:srgbClr val="595757"/>
                              </a:solidFill>
                              <a:latin typeface="Gill Sans MT" panose="020B0502020104020203" pitchFamily="34" charset="0"/>
                            </a:rPr>
                            <a:t> </a:t>
                          </a:r>
                          <a:r>
                            <a:rPr lang="en-US" altLang="zh-CN" sz="1800" dirty="0">
                              <a:solidFill>
                                <a:srgbClr val="595757"/>
                              </a:solidFill>
                              <a:latin typeface="Gill Sans MT" panose="020B0502020104020203" pitchFamily="34" charset="0"/>
                            </a:rPr>
                            <a:t>+</a:t>
                          </a:r>
                          <a:r>
                            <a:rPr lang="zh-CN" altLang="en-US" sz="1800" dirty="0">
                              <a:solidFill>
                                <a:srgbClr val="595757"/>
                              </a:solidFill>
                              <a:latin typeface="Gill Sans MT" panose="020B0502020104020203" pitchFamily="34" charset="0"/>
                            </a:rPr>
                            <a:t> </a:t>
                          </a:r>
                          <a:r>
                            <a:rPr lang="en-US" altLang="zh-CN" sz="1800" dirty="0">
                              <a:solidFill>
                                <a:srgbClr val="595757"/>
                              </a:solidFill>
                              <a:latin typeface="Gill Sans MT" panose="020B0502020104020203" pitchFamily="34" charset="0"/>
                            </a:rPr>
                            <a:t>SAR</a:t>
                          </a:r>
                          <a:endParaRPr lang="zh-CN" altLang="en-US" sz="1800" dirty="0">
                            <a:solidFill>
                              <a:srgbClr val="595757"/>
                            </a:solidFill>
                            <a:latin typeface="Gill Sans MT" panose="020B0502020104020203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219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0" i="1" smtClean="0">
                                    <a:solidFill>
                                      <a:srgbClr val="595757"/>
                                    </a:solidFill>
                                    <a:latin typeface="Cambria Math" panose="02040503050406030204" pitchFamily="18" charset="0"/>
                                  </a:rPr>
                                  <m:t>𝑠𝑏h</m:t>
                                </m:r>
                                <m:r>
                                  <a:rPr lang="en-US" altLang="zh-CN" sz="1800" b="0" i="1" smtClean="0">
                                    <a:solidFill>
                                      <a:srgbClr val="595757"/>
                                    </a:solidFill>
                                    <a:latin typeface="Cambria Math" panose="02040503050406030204" pitchFamily="18" charset="0"/>
                                  </a:rPr>
                                  <m:t>(10+</m:t>
                                </m:r>
                                <m:f>
                                  <m:fPr>
                                    <m:type m:val="lin"/>
                                    <m:ctrlPr>
                                      <a:rPr lang="en-US" altLang="zh-CN" sz="1800" b="0" i="1" smtClean="0">
                                        <a:solidFill>
                                          <a:srgbClr val="59575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1800" b="0" i="1" smtClean="0">
                                        <a:solidFill>
                                          <a:srgbClr val="59575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24</m:t>
                                    </m:r>
                                  </m:num>
                                  <m:den>
                                    <m:r>
                                      <a:rPr lang="en-US" altLang="zh-CN" sz="1800" b="0" i="1" smtClean="0">
                                        <a:solidFill>
                                          <a:srgbClr val="59575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den>
                                </m:f>
                                <m:r>
                                  <a:rPr lang="en-US" altLang="zh-CN" sz="1800" b="0" i="1" smtClean="0">
                                    <a:solidFill>
                                      <a:srgbClr val="595757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altLang="en-US" sz="1800" dirty="0">
                            <a:solidFill>
                              <a:srgbClr val="595757"/>
                            </a:solidFill>
                            <a:latin typeface="Gill Sans MT" panose="020B0502020104020203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864711593"/>
                      </a:ext>
                    </a:extLst>
                  </a:tr>
                  <a:tr h="690015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altLang="zh-CN" sz="1800" dirty="0">
                              <a:solidFill>
                                <a:srgbClr val="595757"/>
                              </a:solidFill>
                              <a:latin typeface="Gill Sans MT" panose="020B0502020104020203" pitchFamily="34" charset="0"/>
                            </a:rPr>
                            <a:t>TP</a:t>
                          </a:r>
                          <a:r>
                            <a:rPr lang="zh-CN" altLang="en-US" sz="1800" dirty="0">
                              <a:solidFill>
                                <a:srgbClr val="595757"/>
                              </a:solidFill>
                              <a:latin typeface="Gill Sans MT" panose="020B0502020104020203" pitchFamily="34" charset="0"/>
                            </a:rPr>
                            <a:t> </a:t>
                          </a:r>
                          <a:r>
                            <a:rPr lang="en-US" altLang="zh-CN" sz="1800" dirty="0">
                              <a:solidFill>
                                <a:srgbClr val="595757"/>
                              </a:solidFill>
                              <a:latin typeface="Gill Sans MT" panose="020B0502020104020203" pitchFamily="34" charset="0"/>
                            </a:rPr>
                            <a:t>+</a:t>
                          </a:r>
                          <a:r>
                            <a:rPr lang="zh-CN" altLang="en-US" sz="1800" dirty="0">
                              <a:solidFill>
                                <a:srgbClr val="595757"/>
                              </a:solidFill>
                              <a:latin typeface="Gill Sans MT" panose="020B0502020104020203" pitchFamily="34" charset="0"/>
                            </a:rPr>
                            <a:t> </a:t>
                          </a:r>
                          <a:r>
                            <a:rPr lang="en-US" altLang="zh-CN" sz="1800" dirty="0">
                              <a:solidFill>
                                <a:srgbClr val="595757"/>
                              </a:solidFill>
                              <a:latin typeface="Gill Sans MT" panose="020B0502020104020203" pitchFamily="34" charset="0"/>
                            </a:rPr>
                            <a:t>SP</a:t>
                          </a:r>
                          <a:r>
                            <a:rPr lang="zh-CN" altLang="en-US" sz="1800" dirty="0">
                              <a:solidFill>
                                <a:srgbClr val="595757"/>
                              </a:solidFill>
                              <a:latin typeface="Gill Sans MT" panose="020B0502020104020203" pitchFamily="34" charset="0"/>
                            </a:rPr>
                            <a:t> </a:t>
                          </a:r>
                          <a:r>
                            <a:rPr lang="en-US" altLang="zh-CN" sz="1800" dirty="0">
                              <a:solidFill>
                                <a:srgbClr val="595757"/>
                              </a:solidFill>
                              <a:latin typeface="Gill Sans MT" panose="020B0502020104020203" pitchFamily="34" charset="0"/>
                            </a:rPr>
                            <a:t>+SAR</a:t>
                          </a:r>
                          <a:endParaRPr lang="zh-CN" altLang="en-US" sz="1800" dirty="0">
                            <a:solidFill>
                              <a:srgbClr val="595757"/>
                            </a:solidFill>
                            <a:latin typeface="Gill Sans MT" panose="020B0502020104020203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219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0" i="1" smtClean="0">
                                    <a:solidFill>
                                      <a:srgbClr val="595757"/>
                                    </a:solidFill>
                                    <a:latin typeface="Cambria Math" panose="02040503050406030204" pitchFamily="18" charset="0"/>
                                  </a:rPr>
                                  <m:t>𝑠𝑏h</m:t>
                                </m:r>
                                <m:r>
                                  <a:rPr lang="en-US" altLang="zh-CN" sz="1800" b="0" i="1" smtClean="0">
                                    <a:solidFill>
                                      <a:srgbClr val="595757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f>
                                  <m:fPr>
                                    <m:type m:val="lin"/>
                                    <m:ctrlPr>
                                      <a:rPr lang="en-US" altLang="zh-CN" sz="1800" b="0" i="1" smtClean="0">
                                        <a:solidFill>
                                          <a:srgbClr val="59575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1800" b="0" i="1" smtClean="0">
                                        <a:solidFill>
                                          <a:srgbClr val="59575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34</m:t>
                                    </m:r>
                                  </m:num>
                                  <m:den>
                                    <m:r>
                                      <a:rPr lang="en-US" altLang="zh-CN" sz="1800" b="0" i="1" smtClean="0">
                                        <a:solidFill>
                                          <a:srgbClr val="59575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den>
                                </m:f>
                                <m:r>
                                  <a:rPr lang="en-US" altLang="zh-CN" sz="1800" b="0" i="1" smtClean="0">
                                    <a:solidFill>
                                      <a:srgbClr val="595757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altLang="en-US" sz="1800" dirty="0">
                            <a:solidFill>
                              <a:srgbClr val="595757"/>
                            </a:solidFill>
                            <a:latin typeface="Gill Sans MT" panose="020B0502020104020203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84537333"/>
                      </a:ext>
                    </a:extLst>
                  </a:tr>
                  <a:tr h="690015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altLang="zh-CN" sz="1800" dirty="0">
                              <a:solidFill>
                                <a:srgbClr val="595757"/>
                              </a:solidFill>
                              <a:latin typeface="Gill Sans MT" panose="020B0502020104020203" pitchFamily="34" charset="0"/>
                            </a:rPr>
                            <a:t>FAR</a:t>
                          </a:r>
                          <a:r>
                            <a:rPr lang="zh-CN" altLang="en-US" sz="1800" dirty="0">
                              <a:solidFill>
                                <a:srgbClr val="595757"/>
                              </a:solidFill>
                              <a:latin typeface="Gill Sans MT" panose="020B0502020104020203" pitchFamily="34" charset="0"/>
                            </a:rPr>
                            <a:t> </a:t>
                          </a:r>
                          <a:r>
                            <a:rPr lang="en-US" altLang="zh-CN" sz="1800" dirty="0">
                              <a:solidFill>
                                <a:srgbClr val="595757"/>
                              </a:solidFill>
                              <a:latin typeface="Gill Sans MT" panose="020B0502020104020203" pitchFamily="34" charset="0"/>
                            </a:rPr>
                            <a:t>(full</a:t>
                          </a:r>
                          <a:r>
                            <a:rPr lang="zh-CN" altLang="en-US" sz="1800" dirty="0">
                              <a:solidFill>
                                <a:srgbClr val="595757"/>
                              </a:solidFill>
                              <a:latin typeface="Gill Sans MT" panose="020B0502020104020203" pitchFamily="34" charset="0"/>
                            </a:rPr>
                            <a:t> </a:t>
                          </a:r>
                          <a:r>
                            <a:rPr lang="en-US" altLang="zh-CN" sz="1800" dirty="0">
                              <a:solidFill>
                                <a:srgbClr val="595757"/>
                              </a:solidFill>
                              <a:latin typeface="Gill Sans MT" panose="020B0502020104020203" pitchFamily="34" charset="0"/>
                            </a:rPr>
                            <a:t>activation</a:t>
                          </a:r>
                          <a:r>
                            <a:rPr lang="zh-CN" altLang="en-US" sz="1800" dirty="0">
                              <a:solidFill>
                                <a:srgbClr val="595757"/>
                              </a:solidFill>
                              <a:latin typeface="Gill Sans MT" panose="020B0502020104020203" pitchFamily="34" charset="0"/>
                            </a:rPr>
                            <a:t> </a:t>
                          </a:r>
                          <a:r>
                            <a:rPr lang="en-US" altLang="zh-CN" sz="1800" dirty="0">
                              <a:solidFill>
                                <a:srgbClr val="595757"/>
                              </a:solidFill>
                              <a:latin typeface="Gill Sans MT" panose="020B0502020104020203" pitchFamily="34" charset="0"/>
                            </a:rPr>
                            <a:t>recompute)</a:t>
                          </a:r>
                          <a:endParaRPr lang="zh-CN" altLang="en-US" sz="1800" dirty="0">
                            <a:solidFill>
                              <a:srgbClr val="595757"/>
                            </a:solidFill>
                            <a:latin typeface="Gill Sans MT" panose="020B0502020104020203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219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0" i="1" smtClean="0">
                                    <a:solidFill>
                                      <a:srgbClr val="595757"/>
                                    </a:solidFill>
                                    <a:latin typeface="Cambria Math" panose="02040503050406030204" pitchFamily="18" charset="0"/>
                                  </a:rPr>
                                  <m:t>𝑠𝑏h</m:t>
                                </m:r>
                                <m:r>
                                  <a:rPr lang="en-US" altLang="zh-CN" sz="1800" b="0" i="1" smtClean="0">
                                    <a:solidFill>
                                      <a:srgbClr val="595757"/>
                                    </a:solidFill>
                                    <a:latin typeface="Cambria Math" panose="02040503050406030204" pitchFamily="18" charset="0"/>
                                  </a:rPr>
                                  <m:t>(2)</m:t>
                                </m:r>
                              </m:oMath>
                            </m:oMathPara>
                          </a14:m>
                          <a:endParaRPr lang="zh-CN" altLang="en-US" sz="1800" dirty="0">
                            <a:solidFill>
                              <a:srgbClr val="595757"/>
                            </a:solidFill>
                            <a:latin typeface="Gill Sans MT" panose="020B0502020104020203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57393283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内容占位符 1">
                <a:extLst>
                  <a:ext uri="{FF2B5EF4-FFF2-40B4-BE49-F238E27FC236}">
                    <a16:creationId xmlns:a16="http://schemas.microsoft.com/office/drawing/2014/main" id="{2B38E1F3-D38C-7C4E-A7F7-E0838B538862}"/>
                  </a:ext>
                </a:extLst>
              </p:cNvPr>
              <p:cNvGraphicFramePr>
                <a:graphicFrameLocks noGrp="1"/>
              </p:cNvGraphicFramePr>
              <p:nvPr>
                <p:ph sz="half" idx="1"/>
                <p:extLst>
                  <p:ext uri="{D42A27DB-BD31-4B8C-83A1-F6EECF244321}">
                    <p14:modId xmlns:p14="http://schemas.microsoft.com/office/powerpoint/2010/main" val="1208382871"/>
                  </p:ext>
                </p:extLst>
              </p:nvPr>
            </p:nvGraphicFramePr>
            <p:xfrm>
              <a:off x="623888" y="1360487"/>
              <a:ext cx="10963276" cy="4830105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685353">
                      <a:extLst>
                        <a:ext uri="{9D8B030D-6E8A-4147-A177-3AD203B41FA5}">
                          <a16:colId xmlns:a16="http://schemas.microsoft.com/office/drawing/2014/main" val="2563209585"/>
                        </a:ext>
                      </a:extLst>
                    </a:gridCol>
                    <a:gridCol w="7277923">
                      <a:extLst>
                        <a:ext uri="{9D8B030D-6E8A-4147-A177-3AD203B41FA5}">
                          <a16:colId xmlns:a16="http://schemas.microsoft.com/office/drawing/2014/main" val="63208591"/>
                        </a:ext>
                      </a:extLst>
                    </a:gridCol>
                  </a:tblGrid>
                  <a:tr h="690015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altLang="zh-CN" sz="1800" b="1" dirty="0">
                              <a:solidFill>
                                <a:srgbClr val="595757"/>
                              </a:solidFill>
                              <a:latin typeface="Gill Sans MT" panose="020B0502020104020203" pitchFamily="34" charset="0"/>
                            </a:rPr>
                            <a:t>Configuration</a:t>
                          </a:r>
                          <a:endParaRPr lang="zh-CN" altLang="en-US" sz="1800" b="1" dirty="0">
                            <a:solidFill>
                              <a:srgbClr val="595757"/>
                            </a:solidFill>
                            <a:latin typeface="Gill Sans MT" panose="020B0502020104020203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altLang="zh-CN" sz="1800" b="1" dirty="0">
                              <a:solidFill>
                                <a:srgbClr val="595757"/>
                              </a:solidFill>
                              <a:latin typeface="Gill Sans MT" panose="020B0502020104020203" pitchFamily="34" charset="0"/>
                            </a:rPr>
                            <a:t>Activations</a:t>
                          </a:r>
                          <a:r>
                            <a:rPr lang="zh-CN" altLang="en-US" sz="1800" b="1" dirty="0">
                              <a:solidFill>
                                <a:srgbClr val="595757"/>
                              </a:solidFill>
                              <a:latin typeface="Gill Sans MT" panose="020B0502020104020203" pitchFamily="34" charset="0"/>
                            </a:rPr>
                            <a:t> </a:t>
                          </a:r>
                          <a:r>
                            <a:rPr lang="en-US" altLang="zh-CN" sz="1800" b="1" dirty="0">
                              <a:solidFill>
                                <a:srgbClr val="595757"/>
                              </a:solidFill>
                              <a:latin typeface="Gill Sans MT" panose="020B0502020104020203" pitchFamily="34" charset="0"/>
                            </a:rPr>
                            <a:t>Memory</a:t>
                          </a:r>
                          <a:r>
                            <a:rPr lang="zh-CN" altLang="en-US" sz="1800" b="1" dirty="0">
                              <a:solidFill>
                                <a:srgbClr val="595757"/>
                              </a:solidFill>
                              <a:latin typeface="Gill Sans MT" panose="020B0502020104020203" pitchFamily="34" charset="0"/>
                            </a:rPr>
                            <a:t> </a:t>
                          </a:r>
                          <a:r>
                            <a:rPr lang="en-US" altLang="zh-CN" sz="1800" b="1" dirty="0">
                              <a:solidFill>
                                <a:srgbClr val="595757"/>
                              </a:solidFill>
                              <a:latin typeface="Gill Sans MT" panose="020B0502020104020203" pitchFamily="34" charset="0"/>
                            </a:rPr>
                            <a:t>Pre</a:t>
                          </a:r>
                          <a:r>
                            <a:rPr lang="zh-CN" altLang="en-US" sz="1800" b="1" dirty="0">
                              <a:solidFill>
                                <a:srgbClr val="595757"/>
                              </a:solidFill>
                              <a:latin typeface="Gill Sans MT" panose="020B0502020104020203" pitchFamily="34" charset="0"/>
                            </a:rPr>
                            <a:t> </a:t>
                          </a:r>
                          <a:r>
                            <a:rPr lang="en-US" altLang="zh-CN" sz="1800" b="1" dirty="0">
                              <a:solidFill>
                                <a:srgbClr val="595757"/>
                              </a:solidFill>
                              <a:latin typeface="Gill Sans MT" panose="020B0502020104020203" pitchFamily="34" charset="0"/>
                            </a:rPr>
                            <a:t>Transformer</a:t>
                          </a:r>
                          <a:r>
                            <a:rPr lang="zh-CN" altLang="en-US" sz="1800" b="1" dirty="0">
                              <a:solidFill>
                                <a:srgbClr val="595757"/>
                              </a:solidFill>
                              <a:latin typeface="Gill Sans MT" panose="020B0502020104020203" pitchFamily="34" charset="0"/>
                            </a:rPr>
                            <a:t> </a:t>
                          </a:r>
                          <a:r>
                            <a:rPr lang="en-US" altLang="zh-CN" sz="1800" b="1" dirty="0">
                              <a:solidFill>
                                <a:srgbClr val="595757"/>
                              </a:solidFill>
                              <a:latin typeface="Gill Sans MT" panose="020B0502020104020203" pitchFamily="34" charset="0"/>
                            </a:rPr>
                            <a:t>Layers</a:t>
                          </a:r>
                          <a:endParaRPr lang="zh-CN" altLang="en-US" sz="1800" b="1" dirty="0">
                            <a:solidFill>
                              <a:srgbClr val="595757"/>
                            </a:solidFill>
                            <a:latin typeface="Gill Sans MT" panose="020B0502020104020203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602264277"/>
                      </a:ext>
                    </a:extLst>
                  </a:tr>
                  <a:tr h="690015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altLang="zh-CN" sz="1800" dirty="0">
                              <a:solidFill>
                                <a:srgbClr val="595757"/>
                              </a:solidFill>
                              <a:latin typeface="Gill Sans MT" panose="020B0502020104020203" pitchFamily="34" charset="0"/>
                            </a:rPr>
                            <a:t>no</a:t>
                          </a:r>
                          <a:r>
                            <a:rPr lang="zh-CN" altLang="en-US" sz="1800" dirty="0">
                              <a:solidFill>
                                <a:srgbClr val="595757"/>
                              </a:solidFill>
                              <a:latin typeface="Gill Sans MT" panose="020B0502020104020203" pitchFamily="34" charset="0"/>
                            </a:rPr>
                            <a:t> </a:t>
                          </a:r>
                          <a:r>
                            <a:rPr lang="en-US" altLang="zh-CN" sz="1800" dirty="0">
                              <a:solidFill>
                                <a:srgbClr val="595757"/>
                              </a:solidFill>
                              <a:latin typeface="Gill Sans MT" panose="020B0502020104020203" pitchFamily="34" charset="0"/>
                            </a:rPr>
                            <a:t>Parallelism</a:t>
                          </a:r>
                          <a:endParaRPr lang="zh-CN" altLang="en-US" sz="1800" dirty="0">
                            <a:solidFill>
                              <a:srgbClr val="595757"/>
                            </a:solidFill>
                            <a:latin typeface="Gill Sans MT" panose="020B0502020104020203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50697" t="-100000" b="-49454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50387243"/>
                      </a:ext>
                    </a:extLst>
                  </a:tr>
                  <a:tr h="690015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altLang="zh-CN" sz="1800" dirty="0">
                              <a:solidFill>
                                <a:srgbClr val="595757"/>
                              </a:solidFill>
                              <a:latin typeface="Gill Sans MT" panose="020B0502020104020203" pitchFamily="34" charset="0"/>
                            </a:rPr>
                            <a:t>TP</a:t>
                          </a:r>
                          <a:r>
                            <a:rPr lang="zh-CN" altLang="en-US" sz="1800" dirty="0">
                              <a:solidFill>
                                <a:srgbClr val="595757"/>
                              </a:solidFill>
                              <a:latin typeface="Gill Sans MT" panose="020B0502020104020203" pitchFamily="34" charset="0"/>
                            </a:rPr>
                            <a:t> </a:t>
                          </a:r>
                          <a:r>
                            <a:rPr lang="en-US" altLang="zh-CN" sz="1800" dirty="0">
                              <a:solidFill>
                                <a:srgbClr val="595757"/>
                              </a:solidFill>
                              <a:latin typeface="Gill Sans MT" panose="020B0502020104020203" pitchFamily="34" charset="0"/>
                            </a:rPr>
                            <a:t>(Baseline)</a:t>
                          </a:r>
                          <a:endParaRPr lang="zh-CN" altLang="en-US" sz="1800" dirty="0">
                            <a:solidFill>
                              <a:srgbClr val="595757"/>
                            </a:solidFill>
                            <a:latin typeface="Gill Sans MT" panose="020B0502020104020203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50697" t="-203704" b="-40370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5962281"/>
                      </a:ext>
                    </a:extLst>
                  </a:tr>
                  <a:tr h="690015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altLang="zh-CN" sz="1800" dirty="0">
                              <a:solidFill>
                                <a:srgbClr val="595757"/>
                              </a:solidFill>
                              <a:latin typeface="Gill Sans MT" panose="020B0502020104020203" pitchFamily="34" charset="0"/>
                            </a:rPr>
                            <a:t>TP</a:t>
                          </a:r>
                          <a:r>
                            <a:rPr lang="zh-CN" altLang="en-US" sz="1800" dirty="0">
                              <a:solidFill>
                                <a:srgbClr val="595757"/>
                              </a:solidFill>
                              <a:latin typeface="Gill Sans MT" panose="020B0502020104020203" pitchFamily="34" charset="0"/>
                            </a:rPr>
                            <a:t> </a:t>
                          </a:r>
                          <a:r>
                            <a:rPr lang="en-US" altLang="zh-CN" sz="1800" dirty="0">
                              <a:solidFill>
                                <a:srgbClr val="595757"/>
                              </a:solidFill>
                              <a:latin typeface="Gill Sans MT" panose="020B0502020104020203" pitchFamily="34" charset="0"/>
                            </a:rPr>
                            <a:t>+</a:t>
                          </a:r>
                          <a:r>
                            <a:rPr lang="zh-CN" altLang="en-US" sz="1800" dirty="0">
                              <a:solidFill>
                                <a:srgbClr val="595757"/>
                              </a:solidFill>
                              <a:latin typeface="Gill Sans MT" panose="020B0502020104020203" pitchFamily="34" charset="0"/>
                            </a:rPr>
                            <a:t> </a:t>
                          </a:r>
                          <a:r>
                            <a:rPr lang="en-US" altLang="zh-CN" sz="1800" dirty="0">
                              <a:solidFill>
                                <a:srgbClr val="595757"/>
                              </a:solidFill>
                              <a:latin typeface="Gill Sans MT" panose="020B0502020104020203" pitchFamily="34" charset="0"/>
                            </a:rPr>
                            <a:t>SP</a:t>
                          </a:r>
                          <a:endParaRPr lang="zh-CN" altLang="en-US" sz="1800" dirty="0">
                            <a:solidFill>
                              <a:srgbClr val="595757"/>
                            </a:solidFill>
                            <a:latin typeface="Gill Sans MT" panose="020B0502020104020203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50697" t="-298182" b="-29636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21638856"/>
                      </a:ext>
                    </a:extLst>
                  </a:tr>
                  <a:tr h="690015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altLang="zh-CN" sz="1800" dirty="0">
                              <a:solidFill>
                                <a:srgbClr val="595757"/>
                              </a:solidFill>
                              <a:latin typeface="Gill Sans MT" panose="020B0502020104020203" pitchFamily="34" charset="0"/>
                            </a:rPr>
                            <a:t>TP</a:t>
                          </a:r>
                          <a:r>
                            <a:rPr lang="zh-CN" altLang="en-US" sz="1800" dirty="0">
                              <a:solidFill>
                                <a:srgbClr val="595757"/>
                              </a:solidFill>
                              <a:latin typeface="Gill Sans MT" panose="020B0502020104020203" pitchFamily="34" charset="0"/>
                            </a:rPr>
                            <a:t> </a:t>
                          </a:r>
                          <a:r>
                            <a:rPr lang="en-US" altLang="zh-CN" sz="1800" dirty="0">
                              <a:solidFill>
                                <a:srgbClr val="595757"/>
                              </a:solidFill>
                              <a:latin typeface="Gill Sans MT" panose="020B0502020104020203" pitchFamily="34" charset="0"/>
                            </a:rPr>
                            <a:t>+</a:t>
                          </a:r>
                          <a:r>
                            <a:rPr lang="zh-CN" altLang="en-US" sz="1800" dirty="0">
                              <a:solidFill>
                                <a:srgbClr val="595757"/>
                              </a:solidFill>
                              <a:latin typeface="Gill Sans MT" panose="020B0502020104020203" pitchFamily="34" charset="0"/>
                            </a:rPr>
                            <a:t> </a:t>
                          </a:r>
                          <a:r>
                            <a:rPr lang="en-US" altLang="zh-CN" sz="1800" dirty="0">
                              <a:solidFill>
                                <a:srgbClr val="595757"/>
                              </a:solidFill>
                              <a:latin typeface="Gill Sans MT" panose="020B0502020104020203" pitchFamily="34" charset="0"/>
                            </a:rPr>
                            <a:t>SAR</a:t>
                          </a:r>
                          <a:endParaRPr lang="zh-CN" altLang="en-US" sz="1800" dirty="0">
                            <a:solidFill>
                              <a:srgbClr val="595757"/>
                            </a:solidFill>
                            <a:latin typeface="Gill Sans MT" panose="020B0502020104020203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50697" t="-405556" b="-20185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64711593"/>
                      </a:ext>
                    </a:extLst>
                  </a:tr>
                  <a:tr h="690015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altLang="zh-CN" sz="1800" dirty="0">
                              <a:solidFill>
                                <a:srgbClr val="595757"/>
                              </a:solidFill>
                              <a:latin typeface="Gill Sans MT" panose="020B0502020104020203" pitchFamily="34" charset="0"/>
                            </a:rPr>
                            <a:t>TP</a:t>
                          </a:r>
                          <a:r>
                            <a:rPr lang="zh-CN" altLang="en-US" sz="1800" dirty="0">
                              <a:solidFill>
                                <a:srgbClr val="595757"/>
                              </a:solidFill>
                              <a:latin typeface="Gill Sans MT" panose="020B0502020104020203" pitchFamily="34" charset="0"/>
                            </a:rPr>
                            <a:t> </a:t>
                          </a:r>
                          <a:r>
                            <a:rPr lang="en-US" altLang="zh-CN" sz="1800" dirty="0">
                              <a:solidFill>
                                <a:srgbClr val="595757"/>
                              </a:solidFill>
                              <a:latin typeface="Gill Sans MT" panose="020B0502020104020203" pitchFamily="34" charset="0"/>
                            </a:rPr>
                            <a:t>+</a:t>
                          </a:r>
                          <a:r>
                            <a:rPr lang="zh-CN" altLang="en-US" sz="1800" dirty="0">
                              <a:solidFill>
                                <a:srgbClr val="595757"/>
                              </a:solidFill>
                              <a:latin typeface="Gill Sans MT" panose="020B0502020104020203" pitchFamily="34" charset="0"/>
                            </a:rPr>
                            <a:t> </a:t>
                          </a:r>
                          <a:r>
                            <a:rPr lang="en-US" altLang="zh-CN" sz="1800" dirty="0">
                              <a:solidFill>
                                <a:srgbClr val="595757"/>
                              </a:solidFill>
                              <a:latin typeface="Gill Sans MT" panose="020B0502020104020203" pitchFamily="34" charset="0"/>
                            </a:rPr>
                            <a:t>SP</a:t>
                          </a:r>
                          <a:r>
                            <a:rPr lang="zh-CN" altLang="en-US" sz="1800" dirty="0">
                              <a:solidFill>
                                <a:srgbClr val="595757"/>
                              </a:solidFill>
                              <a:latin typeface="Gill Sans MT" panose="020B0502020104020203" pitchFamily="34" charset="0"/>
                            </a:rPr>
                            <a:t> </a:t>
                          </a:r>
                          <a:r>
                            <a:rPr lang="en-US" altLang="zh-CN" sz="1800" dirty="0">
                              <a:solidFill>
                                <a:srgbClr val="595757"/>
                              </a:solidFill>
                              <a:latin typeface="Gill Sans MT" panose="020B0502020104020203" pitchFamily="34" charset="0"/>
                            </a:rPr>
                            <a:t>+SAR</a:t>
                          </a:r>
                          <a:endParaRPr lang="zh-CN" altLang="en-US" sz="1800" dirty="0">
                            <a:solidFill>
                              <a:srgbClr val="595757"/>
                            </a:solidFill>
                            <a:latin typeface="Gill Sans MT" panose="020B0502020104020203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50697" t="-496364" b="-9818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84537333"/>
                      </a:ext>
                    </a:extLst>
                  </a:tr>
                  <a:tr h="690015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altLang="zh-CN" sz="1800" dirty="0">
                              <a:solidFill>
                                <a:srgbClr val="595757"/>
                              </a:solidFill>
                              <a:latin typeface="Gill Sans MT" panose="020B0502020104020203" pitchFamily="34" charset="0"/>
                            </a:rPr>
                            <a:t>FAR</a:t>
                          </a:r>
                          <a:r>
                            <a:rPr lang="zh-CN" altLang="en-US" sz="1800" dirty="0">
                              <a:solidFill>
                                <a:srgbClr val="595757"/>
                              </a:solidFill>
                              <a:latin typeface="Gill Sans MT" panose="020B0502020104020203" pitchFamily="34" charset="0"/>
                            </a:rPr>
                            <a:t> </a:t>
                          </a:r>
                          <a:r>
                            <a:rPr lang="en-US" altLang="zh-CN" sz="1800" dirty="0">
                              <a:solidFill>
                                <a:srgbClr val="595757"/>
                              </a:solidFill>
                              <a:latin typeface="Gill Sans MT" panose="020B0502020104020203" pitchFamily="34" charset="0"/>
                            </a:rPr>
                            <a:t>(full</a:t>
                          </a:r>
                          <a:r>
                            <a:rPr lang="zh-CN" altLang="en-US" sz="1800" dirty="0">
                              <a:solidFill>
                                <a:srgbClr val="595757"/>
                              </a:solidFill>
                              <a:latin typeface="Gill Sans MT" panose="020B0502020104020203" pitchFamily="34" charset="0"/>
                            </a:rPr>
                            <a:t> </a:t>
                          </a:r>
                          <a:r>
                            <a:rPr lang="en-US" altLang="zh-CN" sz="1800" dirty="0">
                              <a:solidFill>
                                <a:srgbClr val="595757"/>
                              </a:solidFill>
                              <a:latin typeface="Gill Sans MT" panose="020B0502020104020203" pitchFamily="34" charset="0"/>
                            </a:rPr>
                            <a:t>activation</a:t>
                          </a:r>
                          <a:r>
                            <a:rPr lang="zh-CN" altLang="en-US" sz="1800" dirty="0">
                              <a:solidFill>
                                <a:srgbClr val="595757"/>
                              </a:solidFill>
                              <a:latin typeface="Gill Sans MT" panose="020B0502020104020203" pitchFamily="34" charset="0"/>
                            </a:rPr>
                            <a:t> </a:t>
                          </a:r>
                          <a:r>
                            <a:rPr lang="en-US" altLang="zh-CN" sz="1800" dirty="0">
                              <a:solidFill>
                                <a:srgbClr val="595757"/>
                              </a:solidFill>
                              <a:latin typeface="Gill Sans MT" panose="020B0502020104020203" pitchFamily="34" charset="0"/>
                            </a:rPr>
                            <a:t>recompute)</a:t>
                          </a:r>
                          <a:endParaRPr lang="zh-CN" altLang="en-US" sz="1800" dirty="0">
                            <a:solidFill>
                              <a:srgbClr val="595757"/>
                            </a:solidFill>
                            <a:latin typeface="Gill Sans MT" panose="020B0502020104020203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50697" t="-60740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73932839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2129314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9A143260-3F5D-5449-9C3F-EEA8BE082E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性能指标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69659BF-C11A-2E43-A2E5-6A053D10AC0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衡量块存储产品的性能指标主要包括 </a:t>
            </a:r>
            <a:r>
              <a:rPr lang="en-US" altLang="zh-CN" dirty="0"/>
              <a:t>IOPS</a:t>
            </a:r>
            <a:r>
              <a:rPr lang="zh-CN" altLang="en-US" dirty="0"/>
              <a:t>、吞吐量和访问时延。</a:t>
            </a: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对于分布式存储系统的性能评判指标主要包括：延时、</a:t>
            </a:r>
            <a:r>
              <a:rPr lang="en-US" altLang="zh-CN" dirty="0"/>
              <a:t>iops</a:t>
            </a:r>
            <a:r>
              <a:rPr lang="zh-CN" altLang="en-US" dirty="0"/>
              <a:t>、带宽等。</a:t>
            </a:r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4824512-6BDD-9449-AE67-CB286A61DF5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616"/>
          <a:stretch/>
        </p:blipFill>
        <p:spPr>
          <a:xfrm>
            <a:off x="2074681" y="3177890"/>
            <a:ext cx="8047399" cy="3177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4065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9A143260-3F5D-5449-9C3F-EEA8BE082E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性能指标 </a:t>
            </a:r>
            <a:r>
              <a:rPr lang="en-US" altLang="zh-CN" dirty="0"/>
              <a:t>I</a:t>
            </a:r>
            <a:r>
              <a:rPr lang="zh-CN" altLang="en-US" dirty="0"/>
              <a:t>：</a:t>
            </a:r>
            <a:r>
              <a:rPr lang="en-US" altLang="zh-CN" dirty="0"/>
              <a:t>IOPS</a:t>
            </a:r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69659BF-C11A-2E43-A2E5-6A053D10AC0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OPS</a:t>
            </a:r>
            <a:r>
              <a:rPr lang="zh-CN" altLang="en-US" dirty="0"/>
              <a:t>（</a:t>
            </a:r>
            <a:r>
              <a:rPr lang="en-US" altLang="zh-CN" dirty="0"/>
              <a:t>Input</a:t>
            </a:r>
            <a:r>
              <a:rPr lang="zh-CN" altLang="en-US" dirty="0"/>
              <a:t> </a:t>
            </a:r>
            <a:r>
              <a:rPr lang="en-US" altLang="zh-CN" dirty="0"/>
              <a:t>/</a:t>
            </a:r>
            <a:r>
              <a:rPr lang="zh-CN" altLang="en-US" dirty="0"/>
              <a:t> </a:t>
            </a:r>
            <a:r>
              <a:rPr lang="en-US" altLang="zh-CN" dirty="0"/>
              <a:t>Output Operations per Second</a:t>
            </a:r>
            <a:r>
              <a:rPr lang="zh-CN" altLang="en-US" dirty="0"/>
              <a:t>），每秒钟可以处理 </a:t>
            </a:r>
            <a:r>
              <a:rPr lang="en-US" altLang="zh-CN" dirty="0"/>
              <a:t>I/O</a:t>
            </a:r>
            <a:r>
              <a:rPr lang="zh-CN" altLang="en-US" dirty="0"/>
              <a:t> 数， 表示块存储处理读写（输出</a:t>
            </a:r>
            <a:r>
              <a:rPr lang="en-US" altLang="zh-CN" dirty="0"/>
              <a:t>/</a:t>
            </a:r>
            <a:r>
              <a:rPr lang="zh-CN" altLang="en-US" dirty="0"/>
              <a:t>输入）的能力，单位为次，衡量存储系统 </a:t>
            </a:r>
            <a:r>
              <a:rPr lang="en-US" altLang="zh-CN" dirty="0"/>
              <a:t>I/O</a:t>
            </a:r>
            <a:r>
              <a:rPr lang="zh-CN" altLang="en-US" dirty="0"/>
              <a:t> 处理能力。</a:t>
            </a:r>
          </a:p>
          <a:p>
            <a:endParaRPr lang="zh-CN" altLang="en-US" dirty="0"/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5756DC72-C527-D840-8FC3-44770AA045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2389200"/>
              </p:ext>
            </p:extLst>
          </p:nvPr>
        </p:nvGraphicFramePr>
        <p:xfrm>
          <a:off x="609655" y="2564524"/>
          <a:ext cx="10843152" cy="3541987"/>
        </p:xfrm>
        <a:graphic>
          <a:graphicData uri="http://schemas.openxmlformats.org/drawingml/2006/table">
            <a:tbl>
              <a:tblPr/>
              <a:tblGrid>
                <a:gridCol w="2217628">
                  <a:extLst>
                    <a:ext uri="{9D8B030D-6E8A-4147-A177-3AD203B41FA5}">
                      <a16:colId xmlns:a16="http://schemas.microsoft.com/office/drawing/2014/main" val="1292039069"/>
                    </a:ext>
                  </a:extLst>
                </a:gridCol>
                <a:gridCol w="4014951">
                  <a:extLst>
                    <a:ext uri="{9D8B030D-6E8A-4147-A177-3AD203B41FA5}">
                      <a16:colId xmlns:a16="http://schemas.microsoft.com/office/drawing/2014/main" val="2607712703"/>
                    </a:ext>
                  </a:extLst>
                </a:gridCol>
                <a:gridCol w="4610573">
                  <a:extLst>
                    <a:ext uri="{9D8B030D-6E8A-4147-A177-3AD203B41FA5}">
                      <a16:colId xmlns:a16="http://schemas.microsoft.com/office/drawing/2014/main" val="3990643812"/>
                    </a:ext>
                  </a:extLst>
                </a:gridCol>
              </a:tblGrid>
              <a:tr h="42980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dirty="0">
                          <a:solidFill>
                            <a:srgbClr val="595757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指标</a:t>
                      </a:r>
                      <a:endParaRPr lang="zh-CN" altLang="en-US" sz="1600" b="0" dirty="0">
                        <a:solidFill>
                          <a:srgbClr val="595757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marL="77025" marR="77025" marT="59250" marB="59250" anchor="ctr">
                    <a:lnL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dirty="0">
                          <a:solidFill>
                            <a:srgbClr val="595757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描述</a:t>
                      </a:r>
                      <a:endParaRPr lang="zh-CN" altLang="en-US" sz="1600" b="0" dirty="0">
                        <a:solidFill>
                          <a:srgbClr val="595757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marL="77025" marR="77025" marT="59250" marB="59250" anchor="ctr">
                    <a:lnL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dirty="0">
                          <a:solidFill>
                            <a:srgbClr val="595757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数据访问方式</a:t>
                      </a:r>
                      <a:endParaRPr lang="zh-CN" altLang="en-US" sz="1600" b="0" dirty="0">
                        <a:solidFill>
                          <a:srgbClr val="595757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marL="77025" marR="77025" marT="59250" marB="59250" anchor="ctr">
                    <a:lnL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6916365"/>
                  </a:ext>
                </a:extLst>
              </a:tr>
              <a:tr h="719046"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b="0">
                          <a:solidFill>
                            <a:srgbClr val="595757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总</a:t>
                      </a:r>
                      <a:r>
                        <a:rPr lang="en-US" sz="1600" b="0">
                          <a:solidFill>
                            <a:srgbClr val="595757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IOPS</a:t>
                      </a:r>
                    </a:p>
                  </a:txBody>
                  <a:tcPr marL="77025" marR="77025" marT="59250" marB="59250" anchor="ctr">
                    <a:lnL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b="0">
                          <a:solidFill>
                            <a:srgbClr val="595757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每秒执行的</a:t>
                      </a:r>
                      <a:r>
                        <a:rPr lang="en-US" sz="1600" b="0">
                          <a:solidFill>
                            <a:srgbClr val="595757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I/O</a:t>
                      </a:r>
                      <a:r>
                        <a:rPr lang="zh-CN" altLang="en-US" sz="1600" b="0">
                          <a:solidFill>
                            <a:srgbClr val="595757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操作总次数</a:t>
                      </a:r>
                    </a:p>
                  </a:txBody>
                  <a:tcPr marL="77025" marR="77025" marT="59250" marB="59250" anchor="ctr">
                    <a:lnL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b="0">
                          <a:solidFill>
                            <a:srgbClr val="595757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对硬盘存储位置的不连续访问和连续访问</a:t>
                      </a:r>
                    </a:p>
                  </a:txBody>
                  <a:tcPr marL="77025" marR="77025" marT="59250" marB="59250" anchor="ctr">
                    <a:lnL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5083308"/>
                  </a:ext>
                </a:extLst>
              </a:tr>
              <a:tr h="598284"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b="0" dirty="0">
                          <a:solidFill>
                            <a:srgbClr val="595757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随机读</a:t>
                      </a:r>
                      <a:r>
                        <a:rPr lang="en-US" sz="1600" b="0" dirty="0">
                          <a:solidFill>
                            <a:srgbClr val="595757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IOPS</a:t>
                      </a:r>
                    </a:p>
                  </a:txBody>
                  <a:tcPr marL="77025" marR="77025" marT="59250" marB="59250" anchor="ctr">
                    <a:lnL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b="0" dirty="0">
                          <a:solidFill>
                            <a:srgbClr val="595757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每秒执行的随机读</a:t>
                      </a:r>
                      <a:r>
                        <a:rPr lang="en-US" sz="1600" b="0" dirty="0">
                          <a:solidFill>
                            <a:srgbClr val="595757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I/O</a:t>
                      </a:r>
                      <a:r>
                        <a:rPr lang="zh-CN" altLang="en-US" sz="1600" b="0" dirty="0">
                          <a:solidFill>
                            <a:srgbClr val="595757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操作的平均次数</a:t>
                      </a:r>
                    </a:p>
                  </a:txBody>
                  <a:tcPr marL="77025" marR="77025" marT="59250" marB="59250" anchor="ctr">
                    <a:lnL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/>
                      <a:r>
                        <a:rPr lang="zh-CN" altLang="en-US" sz="1600" b="0">
                          <a:solidFill>
                            <a:srgbClr val="595757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对硬盘存储位置的不连续访问</a:t>
                      </a:r>
                    </a:p>
                  </a:txBody>
                  <a:tcPr marL="77025" marR="77025" marT="59250" marB="59250" anchor="ctr">
                    <a:lnL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696339"/>
                  </a:ext>
                </a:extLst>
              </a:tr>
              <a:tr h="598284"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b="0">
                          <a:solidFill>
                            <a:srgbClr val="595757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随机写</a:t>
                      </a:r>
                      <a:r>
                        <a:rPr lang="en-US" sz="1600" b="0">
                          <a:solidFill>
                            <a:srgbClr val="595757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IOPS</a:t>
                      </a:r>
                    </a:p>
                  </a:txBody>
                  <a:tcPr marL="77025" marR="77025" marT="59250" marB="59250" anchor="ctr">
                    <a:lnL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b="0">
                          <a:solidFill>
                            <a:srgbClr val="595757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每秒执行的随机写</a:t>
                      </a:r>
                      <a:r>
                        <a:rPr lang="en-US" sz="1600" b="0">
                          <a:solidFill>
                            <a:srgbClr val="595757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I/O</a:t>
                      </a:r>
                      <a:r>
                        <a:rPr lang="zh-CN" altLang="en-US" sz="1600" b="0">
                          <a:solidFill>
                            <a:srgbClr val="595757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操作的平均次数</a:t>
                      </a:r>
                    </a:p>
                  </a:txBody>
                  <a:tcPr marL="77025" marR="77025" marT="59250" marB="59250" anchor="ctr">
                    <a:lnL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6753881"/>
                  </a:ext>
                </a:extLst>
              </a:tr>
              <a:tr h="598284"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b="0">
                          <a:solidFill>
                            <a:srgbClr val="595757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顺序读</a:t>
                      </a:r>
                      <a:r>
                        <a:rPr lang="en-US" sz="1600" b="0">
                          <a:solidFill>
                            <a:srgbClr val="595757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IOPS</a:t>
                      </a:r>
                    </a:p>
                  </a:txBody>
                  <a:tcPr marL="77025" marR="77025" marT="59250" marB="59250" anchor="ctr">
                    <a:lnL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b="0">
                          <a:solidFill>
                            <a:srgbClr val="595757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每秒执行的顺序读</a:t>
                      </a:r>
                      <a:r>
                        <a:rPr lang="en-US" sz="1600" b="0">
                          <a:solidFill>
                            <a:srgbClr val="595757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I/O</a:t>
                      </a:r>
                      <a:r>
                        <a:rPr lang="zh-CN" altLang="en-US" sz="1600" b="0">
                          <a:solidFill>
                            <a:srgbClr val="595757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操作的平均次数</a:t>
                      </a:r>
                    </a:p>
                  </a:txBody>
                  <a:tcPr marL="77025" marR="77025" marT="59250" marB="59250" anchor="ctr">
                    <a:lnL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/>
                      <a:r>
                        <a:rPr lang="zh-CN" altLang="en-US" sz="1600" b="0">
                          <a:solidFill>
                            <a:srgbClr val="595757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对硬盘存储位置的连续访问</a:t>
                      </a:r>
                    </a:p>
                  </a:txBody>
                  <a:tcPr marL="77025" marR="77025" marT="59250" marB="59250" anchor="ctr">
                    <a:lnL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2671720"/>
                  </a:ext>
                </a:extLst>
              </a:tr>
              <a:tr h="598284"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b="0">
                          <a:solidFill>
                            <a:srgbClr val="595757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顺序写</a:t>
                      </a:r>
                      <a:r>
                        <a:rPr lang="en-US" sz="1600" b="0">
                          <a:solidFill>
                            <a:srgbClr val="595757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IOPS</a:t>
                      </a:r>
                    </a:p>
                  </a:txBody>
                  <a:tcPr marL="77025" marR="77025" marT="59250" marB="59250" anchor="ctr">
                    <a:lnL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b="0" dirty="0">
                          <a:solidFill>
                            <a:srgbClr val="595757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每秒执行的顺序写</a:t>
                      </a:r>
                      <a:r>
                        <a:rPr lang="en-US" sz="1600" b="0" dirty="0">
                          <a:solidFill>
                            <a:srgbClr val="595757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I/O</a:t>
                      </a:r>
                      <a:r>
                        <a:rPr lang="zh-CN" altLang="en-US" sz="1600" b="0" dirty="0">
                          <a:solidFill>
                            <a:srgbClr val="595757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操作的平均次数</a:t>
                      </a:r>
                    </a:p>
                  </a:txBody>
                  <a:tcPr marL="77025" marR="77025" marT="59250" marB="59250" anchor="ctr">
                    <a:lnL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18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171529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ABC902-8E03-DB47-A6D1-4587F68DA8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j-ea"/>
                <a:sym typeface="Huawei Sans" panose="020C0503030203020204" pitchFamily="34" charset="0"/>
              </a:rPr>
              <a:t>关于本内容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28E275F-E2FC-CB4B-BF84-40CABBAE680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t"/>
          <a:lstStyle/>
          <a:p>
            <a:r>
              <a:rPr lang="zh-CN" altLang="en-US" sz="2800" b="1" dirty="0">
                <a:solidFill>
                  <a:srgbClr val="92D050"/>
                </a:solidFill>
              </a:rPr>
              <a:t>内容背景</a:t>
            </a:r>
            <a:endParaRPr lang="en-US" altLang="zh-CN" sz="2800" b="1" dirty="0">
              <a:solidFill>
                <a:srgbClr val="92D050"/>
              </a:solidFill>
            </a:endParaRPr>
          </a:p>
          <a:p>
            <a:pPr marL="694190" lvl="1" indent="-4572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Gill Sans MT" panose="020B0502020104020203" pitchFamily="34" charset="0"/>
              </a:rPr>
              <a:t>AI</a:t>
            </a:r>
            <a:r>
              <a:rPr lang="zh-CN" altLang="en-US" sz="2400" dirty="0">
                <a:latin typeface="Gill Sans MT" panose="020B0502020104020203" pitchFamily="34" charset="0"/>
              </a:rPr>
              <a:t> 集群 </a:t>
            </a:r>
            <a:r>
              <a:rPr lang="en-US" altLang="zh-CN" sz="2400" dirty="0">
                <a:latin typeface="Gill Sans MT" panose="020B0502020104020203" pitchFamily="34" charset="0"/>
              </a:rPr>
              <a:t>+</a:t>
            </a:r>
            <a:r>
              <a:rPr lang="zh-CN" altLang="en-US" sz="2400" dirty="0">
                <a:latin typeface="Gill Sans MT" panose="020B0502020104020203" pitchFamily="34" charset="0"/>
              </a:rPr>
              <a:t> 大模型</a:t>
            </a:r>
          </a:p>
          <a:p>
            <a:r>
              <a:rPr lang="zh-CN" altLang="en-US" sz="2800" b="1" dirty="0">
                <a:solidFill>
                  <a:srgbClr val="92D050"/>
                </a:solidFill>
              </a:rPr>
              <a:t>具体内容</a:t>
            </a:r>
          </a:p>
          <a:p>
            <a:pPr lvl="1"/>
            <a:r>
              <a:rPr lang="zh-CN" altLang="en-US" sz="2400" b="1" dirty="0">
                <a:latin typeface="Gill Sans MT" panose="020B0502020104020203" pitchFamily="34" charset="0"/>
              </a:rPr>
              <a:t>数据存储现状和场景：</a:t>
            </a:r>
            <a:r>
              <a:rPr lang="zh-CN" altLang="en-US" sz="2000" dirty="0">
                <a:latin typeface="Gill Sans MT" panose="020B0502020104020203" pitchFamily="34" charset="0"/>
              </a:rPr>
              <a:t>存储软件类型、存储硬件类型的发展</a:t>
            </a:r>
            <a:endParaRPr lang="en-US" altLang="zh-CN" sz="2000" dirty="0">
              <a:latin typeface="Gill Sans MT" panose="020B0502020104020203" pitchFamily="34" charset="0"/>
            </a:endParaRPr>
          </a:p>
          <a:p>
            <a:pPr lvl="1"/>
            <a:r>
              <a:rPr lang="zh-CN" altLang="en-US" sz="2400" b="1" dirty="0">
                <a:latin typeface="Gill Sans MT" panose="020B0502020104020203" pitchFamily="34" charset="0"/>
              </a:rPr>
              <a:t>大模型对存储的挑战：</a:t>
            </a:r>
            <a:r>
              <a:rPr lang="zh-CN" altLang="en-US" sz="2000" dirty="0">
                <a:latin typeface="Gill Sans MT" panose="020B0502020104020203" pitchFamily="34" charset="0"/>
              </a:rPr>
              <a:t>存储性能指标、存储遇到大模型挑战与新机会点</a:t>
            </a:r>
            <a:endParaRPr lang="en-US" altLang="zh-CN" sz="2000" dirty="0">
              <a:latin typeface="Gill Sans MT" panose="020B0502020104020203" pitchFamily="34" charset="0"/>
            </a:endParaRPr>
          </a:p>
          <a:p>
            <a:pPr lvl="1"/>
            <a:r>
              <a:rPr lang="zh-CN" altLang="en-US" sz="2400" b="1" dirty="0">
                <a:latin typeface="Gill Sans MT" panose="020B0502020104020203" pitchFamily="34" charset="0"/>
              </a:rPr>
              <a:t>大模型训练</a:t>
            </a:r>
            <a:r>
              <a:rPr lang="en-US" altLang="zh-CN" sz="2400" b="1" dirty="0">
                <a:latin typeface="Gill Sans MT" panose="020B0502020104020203" pitchFamily="34" charset="0"/>
              </a:rPr>
              <a:t>CKPT</a:t>
            </a:r>
            <a:r>
              <a:rPr lang="zh-CN" altLang="en-US" sz="2400" b="1" dirty="0">
                <a:latin typeface="Gill Sans MT" panose="020B0502020104020203" pitchFamily="34" charset="0"/>
              </a:rPr>
              <a:t>优化：</a:t>
            </a:r>
            <a:r>
              <a:rPr lang="zh-CN" altLang="en-US" sz="2000" dirty="0">
                <a:latin typeface="Gill Sans MT" panose="020B0502020104020203" pitchFamily="34" charset="0"/>
              </a:rPr>
              <a:t>大模型训练过程、</a:t>
            </a:r>
            <a:r>
              <a:rPr lang="en-US" altLang="zh-CN" sz="2000" dirty="0">
                <a:latin typeface="Gill Sans MT" panose="020B0502020104020203" pitchFamily="34" charset="0"/>
              </a:rPr>
              <a:t>CKPT</a:t>
            </a:r>
            <a:r>
              <a:rPr lang="zh-CN" altLang="en-US" sz="2000" dirty="0">
                <a:latin typeface="Gill Sans MT" panose="020B0502020104020203" pitchFamily="34" charset="0"/>
              </a:rPr>
              <a:t>过程分解、</a:t>
            </a:r>
            <a:r>
              <a:rPr lang="en-US" altLang="zh-CN" sz="2000" dirty="0">
                <a:latin typeface="Gill Sans MT" panose="020B0502020104020203" pitchFamily="34" charset="0"/>
              </a:rPr>
              <a:t>CKPT</a:t>
            </a:r>
            <a:r>
              <a:rPr lang="zh-CN" altLang="en-US" sz="2000" dirty="0">
                <a:latin typeface="Gill Sans MT" panose="020B0502020104020203" pitchFamily="34" charset="0"/>
              </a:rPr>
              <a:t>优化</a:t>
            </a:r>
            <a:endParaRPr lang="en-US" altLang="zh-CN" sz="2000" dirty="0">
              <a:latin typeface="Gill Sans MT" panose="020B0502020104020203" pitchFamily="34" charset="0"/>
            </a:endParaRPr>
          </a:p>
          <a:p>
            <a:pPr lvl="1"/>
            <a:r>
              <a:rPr lang="zh-CN" altLang="en-US" sz="2400" b="1" dirty="0">
                <a:latin typeface="Gill Sans MT" panose="020B0502020104020203" pitchFamily="34" charset="0"/>
              </a:rPr>
              <a:t>大模型时代对存储的思考：</a:t>
            </a:r>
            <a:r>
              <a:rPr lang="zh-CN" altLang="en-US" sz="2000" dirty="0">
                <a:latin typeface="Gill Sans MT" panose="020B0502020104020203" pitchFamily="34" charset="0"/>
              </a:rPr>
              <a:t>什么样的存储架构才是</a:t>
            </a:r>
            <a:r>
              <a:rPr lang="en-US" altLang="zh-CN" sz="2000" dirty="0">
                <a:latin typeface="Gill Sans MT" panose="020B0502020104020203" pitchFamily="34" charset="0"/>
              </a:rPr>
              <a:t>AI</a:t>
            </a:r>
            <a:r>
              <a:rPr lang="zh-CN" altLang="en-US" sz="2000" dirty="0">
                <a:latin typeface="Gill Sans MT" panose="020B0502020104020203" pitchFamily="34" charset="0"/>
              </a:rPr>
              <a:t>大模型时代的选择？</a:t>
            </a:r>
            <a:endParaRPr lang="en-US" altLang="zh-CN" sz="2000" dirty="0"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62365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9A143260-3F5D-5449-9C3F-EEA8BE082E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性能指标 </a:t>
            </a:r>
            <a:r>
              <a:rPr lang="en-US" altLang="zh-CN" dirty="0"/>
              <a:t>II</a:t>
            </a:r>
            <a:r>
              <a:rPr lang="zh-CN" altLang="en-US" dirty="0"/>
              <a:t>：吞吐量 </a:t>
            </a:r>
            <a:r>
              <a:rPr lang="en-US" altLang="zh-CN" dirty="0"/>
              <a:t>Throughput</a:t>
            </a:r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69659BF-C11A-2E43-A2E5-6A053D10AC0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吞吐量 </a:t>
            </a:r>
            <a:r>
              <a:rPr lang="en-US" altLang="zh-CN" dirty="0"/>
              <a:t>= IOPS * I/O</a:t>
            </a:r>
            <a:r>
              <a:rPr lang="zh-CN" altLang="en-US" dirty="0"/>
              <a:t>大小，单位时间内可以成功传输的数据数量，单位为</a:t>
            </a:r>
            <a:r>
              <a:rPr lang="en-US" altLang="zh-CN" dirty="0"/>
              <a:t>MB/s</a:t>
            </a:r>
            <a:r>
              <a:rPr lang="zh-CN" altLang="en-US" dirty="0"/>
              <a:t>，存储介质的 </a:t>
            </a:r>
            <a:r>
              <a:rPr lang="en-US" altLang="zh-CN" dirty="0"/>
              <a:t>I/O</a:t>
            </a:r>
            <a:r>
              <a:rPr lang="zh-CN" altLang="en-US" dirty="0"/>
              <a:t> 越大，</a:t>
            </a:r>
            <a:r>
              <a:rPr lang="en-US" altLang="zh-CN" dirty="0"/>
              <a:t>IOPS</a:t>
            </a:r>
            <a:r>
              <a:rPr lang="zh-CN" altLang="en-US" dirty="0"/>
              <a:t> 越高，那么每秒 </a:t>
            </a:r>
            <a:r>
              <a:rPr lang="en-US" altLang="zh-CN" dirty="0"/>
              <a:t>I/O</a:t>
            </a:r>
            <a:r>
              <a:rPr lang="zh-CN" altLang="en-US" dirty="0"/>
              <a:t> 吞吐量就越高。</a:t>
            </a:r>
            <a:endParaRPr lang="en-US" altLang="zh-CN" dirty="0"/>
          </a:p>
          <a:p>
            <a:r>
              <a:rPr lang="zh-CN" altLang="en-US" dirty="0"/>
              <a:t>当应用 </a:t>
            </a:r>
            <a:r>
              <a:rPr lang="en-US" altLang="zh-CN" dirty="0"/>
              <a:t>I/O</a:t>
            </a:r>
            <a:r>
              <a:rPr lang="zh-CN" altLang="en-US" dirty="0"/>
              <a:t> 大小较大，例如离线分析、数据仓库等应用，可以选择吞吐量更大的存储产品；如果部署大量顺序读写的应用，需要关注吞吐量。当应用 </a:t>
            </a:r>
            <a:r>
              <a:rPr lang="en-US" altLang="zh-CN" dirty="0"/>
              <a:t>I/O</a:t>
            </a:r>
            <a:r>
              <a:rPr lang="zh-CN" altLang="en-US" dirty="0"/>
              <a:t> 对时延较为敏感，比较随机且 </a:t>
            </a:r>
            <a:r>
              <a:rPr lang="en-US" altLang="zh-CN" dirty="0"/>
              <a:t>I/O</a:t>
            </a:r>
            <a:r>
              <a:rPr lang="zh-CN" altLang="en-US" dirty="0"/>
              <a:t> 大小相对较小，例如</a:t>
            </a:r>
            <a:r>
              <a:rPr lang="en-US" altLang="zh-CN" dirty="0"/>
              <a:t>OLTP</a:t>
            </a:r>
            <a:r>
              <a:rPr lang="zh-CN" altLang="en-US" dirty="0"/>
              <a:t>事务型数据库、企业级等应用，可以选择 </a:t>
            </a:r>
            <a:r>
              <a:rPr lang="en-US" altLang="zh-CN" dirty="0"/>
              <a:t>IOPS</a:t>
            </a:r>
            <a:r>
              <a:rPr lang="zh-CN" altLang="en-US" dirty="0"/>
              <a:t> 更高的</a:t>
            </a:r>
            <a:r>
              <a:rPr lang="en-US" altLang="zh-CN" dirty="0"/>
              <a:t>ESSD</a:t>
            </a:r>
            <a:r>
              <a:rPr lang="zh-CN" altLang="en-US" dirty="0"/>
              <a:t>云盘、</a:t>
            </a:r>
            <a:r>
              <a:rPr lang="en-US" altLang="zh-CN" dirty="0"/>
              <a:t>SSD</a:t>
            </a:r>
            <a:r>
              <a:rPr lang="zh-CN" altLang="en-US" dirty="0"/>
              <a:t>云盘。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9DEC98DB-0183-EA40-8381-4B28915CB62C}"/>
              </a:ext>
            </a:extLst>
          </p:cNvPr>
          <p:cNvSpPr txBox="1">
            <a:spLocks/>
          </p:cNvSpPr>
          <p:nvPr/>
        </p:nvSpPr>
        <p:spPr>
          <a:xfrm>
            <a:off x="623635" y="5075022"/>
            <a:ext cx="10949493" cy="72668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zh-CN" altLang="en-US" dirty="0">
                <a:solidFill>
                  <a:srgbClr val="595757"/>
                </a:solidFill>
              </a:rPr>
              <a:t>对于 </a:t>
            </a:r>
            <a:r>
              <a:rPr lang="en-US" altLang="zh-CN" dirty="0">
                <a:solidFill>
                  <a:srgbClr val="595757"/>
                </a:solidFill>
              </a:rPr>
              <a:t>LLM</a:t>
            </a:r>
            <a:r>
              <a:rPr lang="zh-CN" altLang="en-US" dirty="0">
                <a:solidFill>
                  <a:srgbClr val="595757"/>
                </a:solidFill>
              </a:rPr>
              <a:t> 大语言模型来说，可以根据模型规模在 </a:t>
            </a:r>
            <a:r>
              <a:rPr lang="en-US" altLang="zh-CN" dirty="0">
                <a:solidFill>
                  <a:srgbClr val="595757"/>
                </a:solidFill>
              </a:rPr>
              <a:t>AI</a:t>
            </a:r>
            <a:r>
              <a:rPr lang="zh-CN" altLang="en-US" dirty="0">
                <a:solidFill>
                  <a:srgbClr val="595757"/>
                </a:solidFill>
              </a:rPr>
              <a:t> 集群中选择集中式存储吞吐量较高的产品。</a:t>
            </a:r>
          </a:p>
        </p:txBody>
      </p:sp>
    </p:spTree>
    <p:extLst>
      <p:ext uri="{BB962C8B-B14F-4D97-AF65-F5344CB8AC3E}">
        <p14:creationId xmlns:p14="http://schemas.microsoft.com/office/powerpoint/2010/main" val="42470300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C09D868C-0483-3F4F-962B-F194E41FC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性能指标 </a:t>
            </a:r>
            <a:r>
              <a:rPr lang="en-US" altLang="zh-CN" dirty="0"/>
              <a:t>III</a:t>
            </a:r>
            <a:r>
              <a:rPr lang="zh-CN" altLang="en-US" dirty="0"/>
              <a:t>：访问时延 </a:t>
            </a:r>
            <a:r>
              <a:rPr lang="en-US" altLang="zh-CN" dirty="0"/>
              <a:t>Latency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041AF059-6608-8E4E-A593-AB33BF5C4768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时延指块存储处理一个 </a:t>
                </a:r>
                <a:r>
                  <a:rPr lang="en-US" altLang="zh-CN" dirty="0"/>
                  <a:t>I/O</a:t>
                </a:r>
                <a:r>
                  <a:rPr lang="zh-CN" altLang="en-US" dirty="0"/>
                  <a:t> 所需时间，即发起 </a:t>
                </a:r>
                <a:r>
                  <a:rPr lang="en-US" altLang="zh-CN" dirty="0"/>
                  <a:t>I/O</a:t>
                </a:r>
                <a:r>
                  <a:rPr lang="zh-CN" altLang="en-US" dirty="0"/>
                  <a:t> 请求到 </a:t>
                </a:r>
                <a:r>
                  <a:rPr lang="en-US" altLang="zh-CN" dirty="0"/>
                  <a:t>I/O</a:t>
                </a:r>
                <a:r>
                  <a:rPr lang="zh-CN" altLang="en-US" dirty="0"/>
                  <a:t> 处理完成的时间间隔，单位为 </a:t>
                </a:r>
                <a:r>
                  <a:rPr lang="en-US" altLang="zh-CN" dirty="0"/>
                  <a:t>s</a:t>
                </a:r>
                <a:r>
                  <a:rPr lang="zh-CN" altLang="en-US" dirty="0"/>
                  <a:t>、</a:t>
                </a:r>
                <a:r>
                  <a:rPr lang="en-US" altLang="zh-CN" dirty="0"/>
                  <a:t>ms</a:t>
                </a:r>
                <a:r>
                  <a:rPr lang="zh-CN" altLang="en-US" dirty="0"/>
                  <a:t> 或者 </a:t>
                </a:r>
                <a:r>
                  <a:rPr lang="el-GR" altLang="zh-CN" dirty="0"/>
                  <a:t>μ</a:t>
                </a:r>
                <a:r>
                  <a:rPr lang="en-US" altLang="zh-CN" dirty="0"/>
                  <a:t>s</a:t>
                </a:r>
                <a:r>
                  <a:rPr lang="zh-CN" altLang="en-US" dirty="0"/>
                  <a:t>。过高的时延会导致应用性能下降或报错。</a:t>
                </a:r>
                <a:endParaRPr lang="en-US" altLang="zh-CN" dirty="0"/>
              </a:p>
              <a:p>
                <a:r>
                  <a:rPr lang="zh-CN" altLang="en-US" dirty="0"/>
                  <a:t>完成一个 </a:t>
                </a:r>
                <a:r>
                  <a:rPr lang="en-US" altLang="zh-CN" dirty="0"/>
                  <a:t>IO</a:t>
                </a:r>
                <a:r>
                  <a:rPr lang="zh-CN" altLang="en-US" dirty="0"/>
                  <a:t> 所花费时间（</a:t>
                </a:r>
                <a:r>
                  <a:rPr lang="en-US" altLang="zh-CN" dirty="0" err="1"/>
                  <a:t>lat_io</a:t>
                </a:r>
                <a:r>
                  <a:rPr lang="zh-CN" altLang="en-US" dirty="0"/>
                  <a:t>），对分布式存储系统来说，延时通常和如下几个因素有关</a:t>
                </a:r>
                <a:r>
                  <a:rPr lang="en-US" altLang="zh-CN" dirty="0"/>
                  <a:t>:</a:t>
                </a:r>
              </a:p>
              <a:p>
                <a:pPr lvl="1"/>
                <a:r>
                  <a:rPr lang="en-US" altLang="zh-CN" sz="1600" dirty="0"/>
                  <a:t>lat_send</a:t>
                </a:r>
                <a:r>
                  <a:rPr lang="zh-CN" altLang="en-US" sz="1600" dirty="0"/>
                  <a:t>：发送请求的延时</a:t>
                </a:r>
              </a:p>
              <a:p>
                <a:pPr lvl="1"/>
                <a:r>
                  <a:rPr lang="en-US" altLang="zh-CN" sz="1600" dirty="0"/>
                  <a:t>lat_recv</a:t>
                </a:r>
                <a:r>
                  <a:rPr lang="zh-CN" altLang="en-US" sz="1600" dirty="0"/>
                  <a:t>：接收回复的延时</a:t>
                </a:r>
              </a:p>
              <a:p>
                <a:pPr lvl="1"/>
                <a:r>
                  <a:rPr lang="en-US" altLang="zh-CN" sz="1600" dirty="0"/>
                  <a:t>lat_srv_process</a:t>
                </a:r>
                <a:r>
                  <a:rPr lang="zh-CN" altLang="en-US" sz="1600" dirty="0"/>
                  <a:t>：服务器处理请求的延时</a:t>
                </a:r>
              </a:p>
              <a:p>
                <a:pPr lvl="1"/>
                <a:r>
                  <a:rPr lang="en-US" altLang="zh-CN" sz="1600" dirty="0"/>
                  <a:t>lat_client_process: </a:t>
                </a:r>
                <a:r>
                  <a:rPr lang="zh-CN" altLang="en-US" sz="1600" dirty="0"/>
                  <a:t>客户端处理请求的延时</a:t>
                </a:r>
              </a:p>
              <a:p>
                <a:pPr lvl="1"/>
                <a:r>
                  <a:rPr lang="en-US" altLang="zh-CN" sz="1600" dirty="0"/>
                  <a:t>n: </a:t>
                </a:r>
                <a:r>
                  <a:rPr lang="zh-CN" altLang="en-US" sz="1600" dirty="0"/>
                  <a:t>一次 </a:t>
                </a:r>
                <a:r>
                  <a:rPr lang="en-US" altLang="zh-CN" sz="1600" dirty="0"/>
                  <a:t>IO</a:t>
                </a:r>
                <a:r>
                  <a:rPr lang="zh-CN" altLang="en-US" sz="1600" dirty="0"/>
                  <a:t> 需要请求的数量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sz="1600" i="1" dirty="0" smtClean="0">
                        <a:latin typeface="Cambria Math" panose="02040503050406030204" pitchFamily="18" charset="0"/>
                      </a:rPr>
                      <m:t>𝑙𝑎𝑡</m:t>
                    </m:r>
                    <m:r>
                      <a:rPr lang="en-US" altLang="zh-CN" sz="1600" i="1" dirty="0" err="1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altLang="zh-CN" sz="1600" i="1" dirty="0" err="1">
                        <a:latin typeface="Cambria Math" panose="02040503050406030204" pitchFamily="18" charset="0"/>
                      </a:rPr>
                      <m:t>𝑖𝑜</m:t>
                    </m:r>
                    <m:r>
                      <a:rPr lang="en-US" altLang="zh-CN" sz="1600" i="1" dirty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zh-CN" altLang="en-US" sz="1600" i="1" dirty="0">
                        <a:latin typeface="Cambria Math" panose="02040503050406030204" pitchFamily="18" charset="0"/>
                      </a:rPr>
                      <m:t>（</m:t>
                    </m:r>
                    <m:r>
                      <a:rPr lang="en-US" altLang="zh-CN" sz="1600" i="1" dirty="0">
                        <a:latin typeface="Cambria Math" panose="02040503050406030204" pitchFamily="18" charset="0"/>
                      </a:rPr>
                      <m:t>𝑙𝑎𝑡</m:t>
                    </m:r>
                    <m:r>
                      <a:rPr lang="en-US" altLang="zh-CN" sz="1600" i="1" dirty="0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altLang="zh-CN" sz="1600" i="1" dirty="0">
                        <a:latin typeface="Cambria Math" panose="02040503050406030204" pitchFamily="18" charset="0"/>
                      </a:rPr>
                      <m:t>𝑠𝑒𝑛𝑑</m:t>
                    </m:r>
                    <m:r>
                      <a:rPr lang="en-US" altLang="zh-CN" sz="1600" i="1" dirty="0">
                        <a:latin typeface="Cambria Math" panose="02040503050406030204" pitchFamily="18" charset="0"/>
                      </a:rPr>
                      <m:t> + </m:t>
                    </m:r>
                    <m:r>
                      <a:rPr lang="en-US" altLang="zh-CN" sz="1600" i="1" dirty="0">
                        <a:latin typeface="Cambria Math" panose="02040503050406030204" pitchFamily="18" charset="0"/>
                      </a:rPr>
                      <m:t>𝑙𝑎𝑡</m:t>
                    </m:r>
                    <m:r>
                      <a:rPr lang="en-US" altLang="zh-CN" sz="1600" i="1" dirty="0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altLang="zh-CN" sz="1600" i="1" dirty="0">
                        <a:latin typeface="Cambria Math" panose="02040503050406030204" pitchFamily="18" charset="0"/>
                      </a:rPr>
                      <m:t>𝑟𝑒𝑐𝑣</m:t>
                    </m:r>
                    <m:r>
                      <a:rPr lang="en-US" altLang="zh-CN" sz="1600" i="1" dirty="0">
                        <a:latin typeface="Cambria Math" panose="02040503050406030204" pitchFamily="18" charset="0"/>
                      </a:rPr>
                      <m:t> + </m:t>
                    </m:r>
                    <m:r>
                      <a:rPr lang="en-US" altLang="zh-CN" sz="1600" i="1" dirty="0">
                        <a:latin typeface="Cambria Math" panose="02040503050406030204" pitchFamily="18" charset="0"/>
                      </a:rPr>
                      <m:t>𝑙𝑎𝑡</m:t>
                    </m:r>
                    <m:r>
                      <a:rPr lang="en-US" altLang="zh-CN" sz="1600" i="1" dirty="0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altLang="zh-CN" sz="1600" i="1" dirty="0">
                        <a:latin typeface="Cambria Math" panose="02040503050406030204" pitchFamily="18" charset="0"/>
                      </a:rPr>
                      <m:t>𝑠𝑟𝑣</m:t>
                    </m:r>
                    <m:r>
                      <a:rPr lang="en-US" altLang="zh-CN" sz="1600" i="1" dirty="0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altLang="zh-CN" sz="1600" i="1" dirty="0">
                        <a:latin typeface="Cambria Math" panose="02040503050406030204" pitchFamily="18" charset="0"/>
                      </a:rPr>
                      <m:t>𝑝𝑟𝑜𝑐𝑒𝑠𝑠</m:t>
                    </m:r>
                    <m:r>
                      <a:rPr lang="en-US" altLang="zh-CN" sz="1600" i="1" dirty="0">
                        <a:latin typeface="Cambria Math" panose="02040503050406030204" pitchFamily="18" charset="0"/>
                      </a:rPr>
                      <m:t> + </m:t>
                    </m:r>
                    <m:r>
                      <a:rPr lang="en-US" altLang="zh-CN" sz="1600" i="1" dirty="0">
                        <a:latin typeface="Cambria Math" panose="02040503050406030204" pitchFamily="18" charset="0"/>
                      </a:rPr>
                      <m:t>𝑙𝑎𝑡</m:t>
                    </m:r>
                    <m:r>
                      <a:rPr lang="en-US" altLang="zh-CN" sz="1600" i="1" dirty="0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altLang="zh-CN" sz="1600" i="1" dirty="0">
                        <a:latin typeface="Cambria Math" panose="02040503050406030204" pitchFamily="18" charset="0"/>
                      </a:rPr>
                      <m:t>𝑐𝑙𝑖𝑒𝑛𝑡</m:t>
                    </m:r>
                    <m:r>
                      <a:rPr lang="en-US" altLang="zh-CN" sz="1600" i="1" dirty="0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altLang="zh-CN" sz="1600" i="1" dirty="0">
                        <a:latin typeface="Cambria Math" panose="02040503050406030204" pitchFamily="18" charset="0"/>
                      </a:rPr>
                      <m:t>𝑝𝑟𝑜𝑐𝑒𝑠𝑠</m:t>
                    </m:r>
                    <m:r>
                      <a:rPr lang="zh-CN" altLang="en-US" sz="1600" i="1" dirty="0">
                        <a:latin typeface="Cambria Math" panose="02040503050406030204" pitchFamily="18" charset="0"/>
                      </a:rPr>
                      <m:t>）</m:t>
                    </m:r>
                    <m:r>
                      <a:rPr lang="zh-CN" altLang="en-US" sz="1600" i="1" dirty="0">
                        <a:latin typeface="Cambria Math" panose="02040503050406030204" pitchFamily="18" charset="0"/>
                      </a:rPr>
                      <m:t>∗ </m:t>
                    </m:r>
                    <m:r>
                      <a:rPr lang="en-US" altLang="zh-CN" sz="16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041AF059-6608-8E4E-A593-AB33BF5C476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347" r="-23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121481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C09D868C-0483-3F4F-962B-F194E41FC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性能指标 </a:t>
            </a:r>
            <a:r>
              <a:rPr lang="en-US" altLang="zh-CN" dirty="0"/>
              <a:t>III</a:t>
            </a:r>
            <a:r>
              <a:rPr lang="zh-CN" altLang="en-US" dirty="0"/>
              <a:t>：访问时延 </a:t>
            </a:r>
            <a:r>
              <a:rPr lang="en-US" altLang="zh-CN" dirty="0"/>
              <a:t>Latency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041AF059-6608-8E4E-A593-AB33BF5C476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此外，延迟还和如下因素有关：</a:t>
            </a:r>
          </a:p>
          <a:p>
            <a:pPr lvl="1"/>
            <a:r>
              <a:rPr lang="zh-CN" altLang="en-US" dirty="0"/>
              <a:t>缓存及命中率：若 </a:t>
            </a:r>
            <a:r>
              <a:rPr lang="en-US" altLang="zh-CN" dirty="0"/>
              <a:t>IO</a:t>
            </a:r>
            <a:r>
              <a:rPr lang="zh-CN" altLang="en-US" dirty="0"/>
              <a:t> 请求缓存命中可以大幅减少 </a:t>
            </a:r>
            <a:r>
              <a:rPr lang="en-US" altLang="zh-CN" dirty="0"/>
              <a:t>IO</a:t>
            </a:r>
            <a:r>
              <a:rPr lang="zh-CN" altLang="en-US" dirty="0"/>
              <a:t> 延时。</a:t>
            </a:r>
          </a:p>
          <a:p>
            <a:pPr lvl="1"/>
            <a:r>
              <a:rPr lang="en-US" altLang="zh-CN" dirty="0"/>
              <a:t>IO size</a:t>
            </a:r>
            <a:r>
              <a:rPr lang="zh-CN" altLang="en-US" dirty="0"/>
              <a:t>：</a:t>
            </a:r>
            <a:r>
              <a:rPr lang="en-US" altLang="zh-CN" dirty="0"/>
              <a:t>IO</a:t>
            </a:r>
            <a:r>
              <a:rPr lang="zh-CN" altLang="en-US" dirty="0"/>
              <a:t> 越大时延越大，但也不是绝对的，还和块对齐以及具体实现相关。</a:t>
            </a:r>
          </a:p>
          <a:p>
            <a:pPr lvl="1"/>
            <a:r>
              <a:rPr lang="en-US" altLang="zh-CN" dirty="0"/>
              <a:t>IO wait</a:t>
            </a:r>
            <a:r>
              <a:rPr lang="zh-CN" altLang="en-US" dirty="0"/>
              <a:t>：</a:t>
            </a:r>
            <a:r>
              <a:rPr lang="en-US" altLang="zh-CN" dirty="0"/>
              <a:t>IO</a:t>
            </a:r>
            <a:r>
              <a:rPr lang="zh-CN" altLang="en-US" dirty="0"/>
              <a:t> 等待时间，无论是网络 </a:t>
            </a:r>
            <a:r>
              <a:rPr lang="en-US" altLang="zh-CN" dirty="0"/>
              <a:t>IO</a:t>
            </a:r>
            <a:r>
              <a:rPr lang="zh-CN" altLang="en-US" dirty="0"/>
              <a:t> 还是磁盘 </a:t>
            </a:r>
            <a:r>
              <a:rPr lang="en-US" altLang="zh-CN" dirty="0"/>
              <a:t>IO</a:t>
            </a:r>
            <a:r>
              <a:rPr lang="zh-CN" altLang="en-US" dirty="0"/>
              <a:t> 或是存储实现，多采用队列保存请求，当队列长度比较长时，就会有一部分时间是在队列中等待，进而影响 </a:t>
            </a:r>
            <a:r>
              <a:rPr lang="en-US" altLang="zh-CN" dirty="0"/>
              <a:t>IO</a:t>
            </a:r>
            <a:r>
              <a:rPr lang="zh-CN" altLang="en-US" dirty="0"/>
              <a:t> 延时。</a:t>
            </a:r>
          </a:p>
          <a:p>
            <a:endParaRPr lang="zh-CN" altLang="en-US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863133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A0B4D3FD-D0AF-AD48-B19A-A08C80D1B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性能指标 </a:t>
            </a:r>
            <a:r>
              <a:rPr lang="en-US" altLang="zh-CN" dirty="0"/>
              <a:t>IIII</a:t>
            </a:r>
            <a:r>
              <a:rPr lang="zh-CN" altLang="en-US" dirty="0"/>
              <a:t>：带宽 </a:t>
            </a:r>
            <a:r>
              <a:rPr lang="en-US" altLang="zh-CN" dirty="0"/>
              <a:t>bandwidth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0C0F3469-1304-4D48-AE9A-04553F5B8A1A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以字节为单位衡量每秒钟的</a:t>
                </a:r>
                <a:r>
                  <a:rPr lang="en-US" altLang="zh-CN" dirty="0"/>
                  <a:t>IO</a:t>
                </a:r>
                <a:r>
                  <a:rPr lang="zh-CN" altLang="en-US" dirty="0"/>
                  <a:t>速率（</a:t>
                </a:r>
                <a:r>
                  <a:rPr lang="en-US" altLang="zh-CN" dirty="0"/>
                  <a:t>bandwidth</a:t>
                </a:r>
                <a:r>
                  <a:rPr lang="zh-CN" altLang="en-US" dirty="0"/>
                  <a:t>），即每秒钟可以处理的数据量，常以 </a:t>
                </a:r>
                <a:r>
                  <a:rPr lang="en-US" altLang="zh-CN" dirty="0"/>
                  <a:t>MB/s</a:t>
                </a:r>
                <a:r>
                  <a:rPr lang="zh-CN" altLang="en-US" dirty="0"/>
                  <a:t> 或 </a:t>
                </a:r>
                <a:r>
                  <a:rPr lang="en-US" altLang="zh-CN" dirty="0"/>
                  <a:t>GB/s</a:t>
                </a:r>
                <a:r>
                  <a:rPr lang="zh-CN" altLang="en-US" dirty="0"/>
                  <a:t> 为单位，用于衡量存储系统的吞吐量。其通常与如下因素有关：</a:t>
                </a:r>
              </a:p>
              <a:p>
                <a:pPr lvl="1"/>
                <a:r>
                  <a:rPr lang="en-US" altLang="zh-CN" sz="1600" dirty="0"/>
                  <a:t>IO Size</a:t>
                </a:r>
                <a:r>
                  <a:rPr lang="zh-CN" altLang="en-US" sz="1600" dirty="0"/>
                  <a:t>：每次</a:t>
                </a:r>
                <a:r>
                  <a:rPr lang="en-US" altLang="zh-CN" sz="1600" dirty="0"/>
                  <a:t>IO</a:t>
                </a:r>
                <a:r>
                  <a:rPr lang="zh-CN" altLang="en-US" sz="1600" dirty="0"/>
                  <a:t>的字节数量（</a:t>
                </a:r>
                <a:r>
                  <a:rPr lang="en-US" altLang="zh-CN" sz="1600" dirty="0" err="1"/>
                  <a:t>io_size</a:t>
                </a:r>
                <a:r>
                  <a:rPr lang="zh-CN" altLang="en-US" sz="1600" dirty="0"/>
                  <a:t>）</a:t>
                </a:r>
              </a:p>
              <a:p>
                <a:pPr lvl="1"/>
                <a:r>
                  <a:rPr lang="zh-CN" altLang="en-US" sz="1600" dirty="0"/>
                  <a:t>并发数量：同时有多少并发请求（</a:t>
                </a:r>
                <a:r>
                  <a:rPr lang="en-US" altLang="zh-CN" sz="1600" dirty="0" err="1"/>
                  <a:t>con_num</a:t>
                </a:r>
                <a:r>
                  <a:rPr lang="zh-CN" altLang="en-US" sz="1600" dirty="0"/>
                  <a:t>）</a:t>
                </a:r>
              </a:p>
              <a:p>
                <a:pPr lvl="1"/>
                <a:r>
                  <a:rPr lang="en-US" altLang="zh-CN" sz="1600" dirty="0"/>
                  <a:t>IOPS</a:t>
                </a:r>
                <a:r>
                  <a:rPr lang="zh-CN" altLang="en-US" sz="1600" dirty="0"/>
                  <a:t>：每秒钟完成的</a:t>
                </a:r>
                <a:r>
                  <a:rPr lang="en-US" altLang="zh-CN" sz="1600" dirty="0"/>
                  <a:t>IO</a:t>
                </a:r>
                <a:r>
                  <a:rPr lang="zh-CN" altLang="en-US" sz="1600" dirty="0"/>
                  <a:t>数量。</a:t>
                </a:r>
                <a:r>
                  <a:rPr lang="en-US" altLang="zh-CN" sz="1600" dirty="0" err="1"/>
                  <a:t>iops</a:t>
                </a:r>
                <a:r>
                  <a:rPr lang="en-US" altLang="zh-CN" sz="1600" dirty="0"/>
                  <a:t> = </a:t>
                </a:r>
                <a:r>
                  <a:rPr lang="en-US" altLang="zh-CN" sz="1600" dirty="0" err="1"/>
                  <a:t>con_num</a:t>
                </a:r>
                <a:r>
                  <a:rPr lang="en-US" altLang="zh-CN" sz="1600" dirty="0"/>
                  <a:t> * </a:t>
                </a:r>
                <a:r>
                  <a:rPr lang="en-US" altLang="zh-CN" sz="1600" dirty="0" err="1"/>
                  <a:t>lat_io</a:t>
                </a:r>
                <a:endParaRPr lang="en-US" altLang="zh-CN" sz="1600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sz="1600" i="1" dirty="0" smtClean="0">
                        <a:latin typeface="Cambria Math" panose="02040503050406030204" pitchFamily="18" charset="0"/>
                      </a:rPr>
                      <m:t>𝑏𝑎𝑛𝑑𝑤𝑖𝑑𝑡h</m:t>
                    </m:r>
                    <m:r>
                      <a:rPr lang="en-US" altLang="zh-CN" sz="1600" i="1" dirty="0" smtClean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altLang="zh-CN" sz="1600" i="1" dirty="0" err="1" smtClean="0">
                        <a:latin typeface="Cambria Math" panose="02040503050406030204" pitchFamily="18" charset="0"/>
                      </a:rPr>
                      <m:t>𝑖𝑜</m:t>
                    </m:r>
                    <m:r>
                      <a:rPr lang="en-US" altLang="zh-CN" sz="1600" i="1" dirty="0" err="1" smtClean="0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altLang="zh-CN" sz="1600" i="1" dirty="0" err="1" smtClean="0">
                        <a:latin typeface="Cambria Math" panose="02040503050406030204" pitchFamily="18" charset="0"/>
                      </a:rPr>
                      <m:t>𝑠𝑖𝑧𝑒</m:t>
                    </m:r>
                    <m:r>
                      <a:rPr lang="en-US" altLang="zh-CN" sz="1600" i="1" dirty="0" smtClean="0">
                        <a:latin typeface="Cambria Math" panose="02040503050406030204" pitchFamily="18" charset="0"/>
                      </a:rPr>
                      <m:t> ∗ </m:t>
                    </m:r>
                    <m:r>
                      <a:rPr lang="en-US" altLang="zh-CN" sz="1600" i="1" dirty="0" err="1" smtClean="0">
                        <a:latin typeface="Cambria Math" panose="02040503050406030204" pitchFamily="18" charset="0"/>
                      </a:rPr>
                      <m:t>𝑖𝑜𝑝𝑠</m:t>
                    </m:r>
                    <m:r>
                      <a:rPr lang="en-US" altLang="zh-CN" sz="1600" i="1" dirty="0" smtClean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altLang="zh-CN" sz="1600" i="1" dirty="0" err="1" smtClean="0">
                        <a:latin typeface="Cambria Math" panose="02040503050406030204" pitchFamily="18" charset="0"/>
                      </a:rPr>
                      <m:t>𝑖𝑜</m:t>
                    </m:r>
                    <m:r>
                      <a:rPr lang="en-US" altLang="zh-CN" sz="1600" i="1" dirty="0" err="1" smtClean="0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altLang="zh-CN" sz="1600" i="1" dirty="0" err="1" smtClean="0">
                        <a:latin typeface="Cambria Math" panose="02040503050406030204" pitchFamily="18" charset="0"/>
                      </a:rPr>
                      <m:t>𝑠𝑖𝑧𝑒</m:t>
                    </m:r>
                    <m:r>
                      <a:rPr lang="en-US" altLang="zh-CN" sz="1600" i="1" dirty="0" smtClean="0">
                        <a:latin typeface="Cambria Math" panose="02040503050406030204" pitchFamily="18" charset="0"/>
                      </a:rPr>
                      <m:t> ∗ </m:t>
                    </m:r>
                    <m:r>
                      <a:rPr lang="en-US" altLang="zh-CN" sz="1600" i="1" dirty="0" err="1" smtClean="0">
                        <a:latin typeface="Cambria Math" panose="02040503050406030204" pitchFamily="18" charset="0"/>
                      </a:rPr>
                      <m:t>𝑐𝑜𝑛</m:t>
                    </m:r>
                    <m:r>
                      <a:rPr lang="en-US" altLang="zh-CN" sz="1600" i="1" dirty="0" err="1" smtClean="0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altLang="zh-CN" sz="1600" i="1" dirty="0" err="1" smtClean="0">
                        <a:latin typeface="Cambria Math" panose="02040503050406030204" pitchFamily="18" charset="0"/>
                      </a:rPr>
                      <m:t>𝑛𝑢𝑚</m:t>
                    </m:r>
                    <m:r>
                      <a:rPr lang="en-US" altLang="zh-CN" sz="1600" i="1" dirty="0" smtClean="0">
                        <a:latin typeface="Cambria Math" panose="02040503050406030204" pitchFamily="18" charset="0"/>
                      </a:rPr>
                      <m:t> ∗ </m:t>
                    </m:r>
                    <m:r>
                      <a:rPr lang="en-US" altLang="zh-CN" sz="1600" i="1" dirty="0" err="1" smtClean="0">
                        <a:latin typeface="Cambria Math" panose="02040503050406030204" pitchFamily="18" charset="0"/>
                      </a:rPr>
                      <m:t>𝑙𝑎𝑡</m:t>
                    </m:r>
                    <m:r>
                      <a:rPr lang="en-US" altLang="zh-CN" sz="1600" i="1" dirty="0" err="1" smtClean="0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altLang="zh-CN" sz="1600" i="1" dirty="0" err="1" smtClean="0">
                        <a:latin typeface="Cambria Math" panose="02040503050406030204" pitchFamily="18" charset="0"/>
                      </a:rPr>
                      <m:t>𝑖𝑜</m:t>
                    </m:r>
                  </m:oMath>
                </a14:m>
                <a:endParaRPr lang="en-US" altLang="zh-CN" sz="1600" dirty="0"/>
              </a:p>
              <a:p>
                <a:r>
                  <a:rPr lang="en-US" altLang="zh-CN" dirty="0" err="1"/>
                  <a:t>io_size</a:t>
                </a:r>
                <a:r>
                  <a:rPr lang="zh-CN" altLang="en-US" dirty="0"/>
                  <a:t> 越大，带宽越大，但实践中通常</a:t>
                </a:r>
                <a:r>
                  <a:rPr lang="en-US" altLang="zh-CN" dirty="0"/>
                  <a:t>4k</a:t>
                </a:r>
                <a:r>
                  <a:rPr lang="zh-CN" altLang="en-US" dirty="0"/>
                  <a:t>、</a:t>
                </a:r>
                <a:r>
                  <a:rPr lang="en-US" altLang="zh-CN" dirty="0"/>
                  <a:t>8k</a:t>
                </a:r>
                <a:r>
                  <a:rPr lang="zh-CN" altLang="en-US" dirty="0"/>
                  <a:t>、</a:t>
                </a:r>
                <a:r>
                  <a:rPr lang="en-US" altLang="zh-CN" dirty="0"/>
                  <a:t>16k</a:t>
                </a:r>
                <a:r>
                  <a:rPr lang="zh-CN" altLang="en-US" dirty="0"/>
                  <a:t>当</a:t>
                </a:r>
                <a:r>
                  <a:rPr lang="en-US" altLang="zh-CN" dirty="0"/>
                  <a:t>IO</a:t>
                </a:r>
                <a:r>
                  <a:rPr lang="zh-CN" altLang="en-US" dirty="0"/>
                  <a:t>较少时满足这种正比关系，当</a:t>
                </a:r>
                <a:r>
                  <a:rPr lang="en-US" altLang="zh-CN" dirty="0"/>
                  <a:t>io_size</a:t>
                </a:r>
                <a:r>
                  <a:rPr lang="zh-CN" altLang="en-US" dirty="0"/>
                  <a:t>达到</a:t>
                </a:r>
                <a:r>
                  <a:rPr lang="en-US" altLang="zh-CN" dirty="0"/>
                  <a:t>1M</a:t>
                </a:r>
                <a:r>
                  <a:rPr lang="zh-CN" altLang="en-US" dirty="0"/>
                  <a:t>、</a:t>
                </a:r>
                <a:r>
                  <a:rPr lang="en-US" altLang="zh-CN" dirty="0"/>
                  <a:t>4M</a:t>
                </a:r>
                <a:r>
                  <a:rPr lang="zh-CN" altLang="en-US" dirty="0"/>
                  <a:t>、</a:t>
                </a:r>
                <a:r>
                  <a:rPr lang="en-US" altLang="zh-CN" dirty="0"/>
                  <a:t>8M</a:t>
                </a:r>
                <a:r>
                  <a:rPr lang="zh-CN" altLang="en-US" dirty="0"/>
                  <a:t>时系统吞吐量并不会继续增加。因为太大 </a:t>
                </a:r>
                <a:r>
                  <a:rPr lang="en-US" altLang="zh-CN" dirty="0"/>
                  <a:t>IO</a:t>
                </a:r>
                <a:r>
                  <a:rPr lang="zh-CN" altLang="en-US" dirty="0"/>
                  <a:t>实现也会分解为若干小的</a:t>
                </a:r>
                <a:r>
                  <a:rPr lang="en-US" altLang="zh-CN" dirty="0"/>
                  <a:t>IO</a:t>
                </a:r>
                <a:r>
                  <a:rPr lang="zh-CN" altLang="en-US" dirty="0"/>
                  <a:t>执行，此外</a:t>
                </a:r>
                <a:r>
                  <a:rPr lang="en-US" altLang="zh-CN" dirty="0"/>
                  <a:t>io_size</a:t>
                </a:r>
                <a:r>
                  <a:rPr lang="zh-CN" altLang="en-US" dirty="0"/>
                  <a:t>增加可能导致</a:t>
                </a:r>
                <a:r>
                  <a:rPr lang="en-US" altLang="zh-CN" dirty="0"/>
                  <a:t>lat_io</a:t>
                </a:r>
                <a:r>
                  <a:rPr lang="zh-CN" altLang="en-US" dirty="0"/>
                  <a:t>增加，可能会互相抵消。</a:t>
                </a:r>
              </a:p>
            </p:txBody>
          </p:sp>
        </mc:Choice>
        <mc:Fallback xmlns="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0C0F3469-1304-4D48-AE9A-04553F5B8A1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347" r="-4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619336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BC75445-1224-0040-A523-73FEA652FF8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小结</a:t>
            </a:r>
            <a:r>
              <a:rPr lang="en-US" altLang="zh-CN" dirty="0"/>
              <a:t>&amp;</a:t>
            </a:r>
            <a:r>
              <a:rPr lang="zh-CN" altLang="en-US" dirty="0"/>
              <a:t>思考</a:t>
            </a:r>
          </a:p>
        </p:txBody>
      </p:sp>
    </p:spTree>
    <p:extLst>
      <p:ext uri="{BB962C8B-B14F-4D97-AF65-F5344CB8AC3E}">
        <p14:creationId xmlns:p14="http://schemas.microsoft.com/office/powerpoint/2010/main" val="17628809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">
            <a:extLst>
              <a:ext uri="{FF2B5EF4-FFF2-40B4-BE49-F238E27FC236}">
                <a16:creationId xmlns:a16="http://schemas.microsoft.com/office/drawing/2014/main" id="{2D6137EB-F023-EF48-BB4E-6D27BB5BB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sym typeface="Huawei Sans" panose="020C0503030203020204" pitchFamily="34" charset="0"/>
              </a:rPr>
              <a:t>小结</a:t>
            </a:r>
            <a:endParaRPr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3" name="内容占位符 2">
            <a:extLst>
              <a:ext uri="{FF2B5EF4-FFF2-40B4-BE49-F238E27FC236}">
                <a16:creationId xmlns:a16="http://schemas.microsoft.com/office/drawing/2014/main" id="{BB9F16C1-DCF7-8F4F-B261-A76B7394DF2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/>
              <a:t>从大模型的发展看大模型业务全流程跟存储的关系。</a:t>
            </a:r>
            <a:endParaRPr lang="en-US" altLang="zh-CN" dirty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/>
              <a:t>大模型时代对存储的挑战主要在于高并发、高吞吐、小文件高 </a:t>
            </a:r>
            <a:r>
              <a:rPr lang="en-US" altLang="zh-CN" dirty="0"/>
              <a:t>IOPS</a:t>
            </a:r>
            <a:r>
              <a:rPr lang="zh-CN" altLang="en-US" dirty="0"/>
              <a:t>、稳定性。</a:t>
            </a:r>
            <a:endParaRPr lang="en-US" altLang="zh-CN" dirty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/>
              <a:t>了解大模型训练过程中对存储的要求，存储的一般性能指标。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0035027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>
            <a:extLst>
              <a:ext uri="{FF2B5EF4-FFF2-40B4-BE49-F238E27FC236}">
                <a16:creationId xmlns:a16="http://schemas.microsoft.com/office/drawing/2014/main" id="{0EEEF738-55AF-DB44-9E0D-E97F5213D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Reference</a:t>
            </a:r>
            <a:endParaRPr lang="zh-CN" altLang="en-US" dirty="0"/>
          </a:p>
        </p:txBody>
      </p:sp>
      <p:sp>
        <p:nvSpPr>
          <p:cNvPr id="13" name="内容占位符 12">
            <a:extLst>
              <a:ext uri="{FF2B5EF4-FFF2-40B4-BE49-F238E27FC236}">
                <a16:creationId xmlns:a16="http://schemas.microsoft.com/office/drawing/2014/main" id="{322E1C73-84A9-F14C-A6C0-862270BA54E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>
                <a:hlinkClick r:id="rId2"/>
              </a:rPr>
              <a:t>https://arxiv.org/pdf/1910.02054.pdf </a:t>
            </a:r>
          </a:p>
          <a:p>
            <a:r>
              <a:rPr lang="en-US" altLang="zh-CN" dirty="0">
                <a:hlinkClick r:id="rId2"/>
              </a:rPr>
              <a:t>https://arxiv.org/abs/2205.05198</a:t>
            </a:r>
          </a:p>
          <a:p>
            <a:r>
              <a:rPr lang="en-US" altLang="zh-CN" dirty="0">
                <a:hlinkClick r:id="rId2"/>
              </a:rPr>
              <a:t>https://zhuanlan.zhihu.com/p/643950399</a:t>
            </a:r>
            <a:endParaRPr lang="en-US" altLang="zh-CN" dirty="0"/>
          </a:p>
          <a:p>
            <a:r>
              <a:rPr lang="en-US" altLang="zh-CN" dirty="0">
                <a:hlinkClick r:id="rId3"/>
              </a:rPr>
              <a:t>https://www.marktechpost.com/2023/06/27/microsoft-research-introduces-phi-1-a-new-large-language-model-specialized-in-python-coding-with-significant-smaller-size-than-competing-models/ </a:t>
            </a:r>
          </a:p>
          <a:p>
            <a:r>
              <a:rPr lang="en-US" altLang="zh-CN" dirty="0">
                <a:hlinkClick r:id="rId3"/>
              </a:rPr>
              <a:t>https://zhuanlan.zhihu.com/p/665172400</a:t>
            </a:r>
            <a:endParaRPr lang="en-US" altLang="zh-CN" dirty="0"/>
          </a:p>
          <a:p>
            <a:r>
              <a:rPr lang="en-US" altLang="zh-CN" dirty="0">
                <a:hlinkClick r:id="rId4"/>
              </a:rPr>
              <a:t>https://www.elunicornio.co/?q=beginner-s-guide-to-build-large-language-models-from-ee-Db78K7ux</a:t>
            </a:r>
            <a:endParaRPr lang="en-US" altLang="zh-CN" dirty="0"/>
          </a:p>
          <a:p>
            <a:r>
              <a:rPr lang="en-US" altLang="zh-CN" dirty="0">
                <a:hlinkClick r:id="rId5"/>
              </a:rPr>
              <a:t>https://help.aliyun.com/zh/ecs/user-guide/block-storage-performance</a:t>
            </a:r>
            <a:endParaRPr lang="en-US" altLang="zh-CN" dirty="0"/>
          </a:p>
          <a:p>
            <a:r>
              <a:rPr lang="en-US" altLang="zh-CN" dirty="0">
                <a:hlinkClick r:id="rId6"/>
              </a:rPr>
              <a:t>https://developer.aliyun.com/article/774807</a:t>
            </a:r>
            <a:endParaRPr lang="en-US" altLang="zh-CN" dirty="0"/>
          </a:p>
          <a:p>
            <a:r>
              <a:rPr lang="en-US" altLang="zh-CN" dirty="0">
                <a:hlinkClick r:id="rId7"/>
              </a:rPr>
              <a:t>https://zhuanlan.zhihu.com/p/510124232</a:t>
            </a:r>
            <a:endParaRPr lang="en-US" altLang="zh-CN" dirty="0"/>
          </a:p>
          <a:p>
            <a:r>
              <a:rPr lang="en-US" altLang="zh-CN" dirty="0">
                <a:hlinkClick r:id="rId8"/>
              </a:rPr>
              <a:t>https://support.huawei.com/enterprise/zh/doc/EDOC1000181438/b44e5c36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773530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935837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5">
            <a:extLst>
              <a:ext uri="{FF2B5EF4-FFF2-40B4-BE49-F238E27FC236}">
                <a16:creationId xmlns:a16="http://schemas.microsoft.com/office/drawing/2014/main" id="{7C074AAB-A473-5D42-994A-26D72201BD0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>
                <a:latin typeface="Futura Medium" panose="020B0602020204020303" pitchFamily="34" charset="-79"/>
                <a:cs typeface="Futura Medium" panose="020B0602020204020303" pitchFamily="34" charset="-79"/>
              </a:rPr>
              <a:t>1.</a:t>
            </a:r>
            <a:r>
              <a:rPr lang="zh-CN" alt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 大模型</a:t>
            </a:r>
            <a:r>
              <a:rPr lang="ja-JP" altLang="en-US">
                <a:latin typeface="Futura Medium" panose="020B0602020204020303" pitchFamily="34" charset="-79"/>
                <a:cs typeface="Futura Medium" panose="020B0602020204020303" pitchFamily="34" charset="-79"/>
              </a:rPr>
              <a:t>の</a:t>
            </a:r>
            <a:endParaRPr lang="en-US" altLang="zh-CN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r>
              <a:rPr lang="zh-CN" alt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基本背景</a:t>
            </a:r>
          </a:p>
        </p:txBody>
      </p:sp>
    </p:spTree>
    <p:extLst>
      <p:ext uri="{BB962C8B-B14F-4D97-AF65-F5344CB8AC3E}">
        <p14:creationId xmlns:p14="http://schemas.microsoft.com/office/powerpoint/2010/main" val="42713188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B3C981-0C22-E14B-AA6E-D3A76E3022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j-ea"/>
                <a:sym typeface="Huawei Sans" panose="020C0503030203020204" pitchFamily="34" charset="0"/>
              </a:rPr>
              <a:t>大模型参数规模发展变化</a:t>
            </a:r>
            <a:endParaRPr kumimoji="1"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87943EA-A294-DF43-BEED-9B186C1D86B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29436" y="1745045"/>
            <a:ext cx="7951870" cy="4456386"/>
          </a:xfrm>
          <a:prstGeom prst="rect">
            <a:avLst/>
          </a:prstGeom>
        </p:spPr>
      </p:pic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F51CF4D-08F6-F445-AFF0-7F72A782B67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近 </a:t>
            </a:r>
            <a:r>
              <a:rPr lang="en-US" altLang="zh-CN" dirty="0"/>
              <a:t>3</a:t>
            </a:r>
            <a:r>
              <a:rPr lang="zh-CN" altLang="en-US" dirty="0"/>
              <a:t> 年模型参数 </a:t>
            </a:r>
            <a:r>
              <a:rPr lang="en-US" altLang="zh-CN" dirty="0"/>
              <a:t>1000~</a:t>
            </a:r>
            <a:r>
              <a:rPr lang="zh-CN" altLang="en-US" dirty="0"/>
              <a:t> 倍增长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8115275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B3C981-0C22-E14B-AA6E-D3A76E3022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j-ea"/>
                <a:sym typeface="Huawei Sans" panose="020C0503030203020204" pitchFamily="34" charset="0"/>
              </a:rPr>
              <a:t>模型参数与数据集规模增长</a:t>
            </a:r>
            <a:endParaRPr kumimoji="1"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F51CF4D-08F6-F445-AFF0-7F72A782B67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千亿规模参数模型，数据集在</a:t>
            </a:r>
            <a:r>
              <a:rPr lang="en-US" altLang="zh-CN" dirty="0"/>
              <a:t>TB</a:t>
            </a:r>
            <a:r>
              <a:rPr lang="zh-CN" altLang="en-US" dirty="0"/>
              <a:t>量级；万亿规模参数模型，数据集在</a:t>
            </a:r>
            <a:r>
              <a:rPr lang="en-US" altLang="zh-CN" dirty="0"/>
              <a:t>10TB</a:t>
            </a:r>
            <a:r>
              <a:rPr lang="zh-CN" altLang="en-US" dirty="0"/>
              <a:t>量级。</a:t>
            </a:r>
            <a:endParaRPr lang="en-US" altLang="zh-CN" dirty="0"/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DDBCD466-A0EC-2D42-9590-9549242F76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0855697"/>
              </p:ext>
            </p:extLst>
          </p:nvPr>
        </p:nvGraphicFramePr>
        <p:xfrm>
          <a:off x="855635" y="2123091"/>
          <a:ext cx="10464006" cy="401369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44001">
                  <a:extLst>
                    <a:ext uri="{9D8B030D-6E8A-4147-A177-3AD203B41FA5}">
                      <a16:colId xmlns:a16="http://schemas.microsoft.com/office/drawing/2014/main" val="2781279311"/>
                    </a:ext>
                  </a:extLst>
                </a:gridCol>
                <a:gridCol w="1744001">
                  <a:extLst>
                    <a:ext uri="{9D8B030D-6E8A-4147-A177-3AD203B41FA5}">
                      <a16:colId xmlns:a16="http://schemas.microsoft.com/office/drawing/2014/main" val="1682870341"/>
                    </a:ext>
                  </a:extLst>
                </a:gridCol>
                <a:gridCol w="1744001">
                  <a:extLst>
                    <a:ext uri="{9D8B030D-6E8A-4147-A177-3AD203B41FA5}">
                      <a16:colId xmlns:a16="http://schemas.microsoft.com/office/drawing/2014/main" val="2932225671"/>
                    </a:ext>
                  </a:extLst>
                </a:gridCol>
                <a:gridCol w="1744001">
                  <a:extLst>
                    <a:ext uri="{9D8B030D-6E8A-4147-A177-3AD203B41FA5}">
                      <a16:colId xmlns:a16="http://schemas.microsoft.com/office/drawing/2014/main" val="3523218642"/>
                    </a:ext>
                  </a:extLst>
                </a:gridCol>
                <a:gridCol w="1744001">
                  <a:extLst>
                    <a:ext uri="{9D8B030D-6E8A-4147-A177-3AD203B41FA5}">
                      <a16:colId xmlns:a16="http://schemas.microsoft.com/office/drawing/2014/main" val="2873653934"/>
                    </a:ext>
                  </a:extLst>
                </a:gridCol>
                <a:gridCol w="1744001">
                  <a:extLst>
                    <a:ext uri="{9D8B030D-6E8A-4147-A177-3AD203B41FA5}">
                      <a16:colId xmlns:a16="http://schemas.microsoft.com/office/drawing/2014/main" val="1678433564"/>
                    </a:ext>
                  </a:extLst>
                </a:gridCol>
              </a:tblGrid>
              <a:tr h="43694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模型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发布时间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 sz="1400" b="1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参数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400" b="1" dirty="0">
                        <a:solidFill>
                          <a:srgbClr val="595757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预训练数据集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模型类型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39508058"/>
                  </a:ext>
                </a:extLst>
              </a:tr>
              <a:tr h="436942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400" b="1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GPT-1</a:t>
                      </a:r>
                      <a:endParaRPr lang="zh-CN" altLang="en-US" sz="1400" b="1" dirty="0">
                        <a:solidFill>
                          <a:srgbClr val="595757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2018.06</a:t>
                      </a:r>
                      <a:endParaRPr lang="zh-CN" altLang="en-US" sz="1400" dirty="0">
                        <a:solidFill>
                          <a:srgbClr val="595757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1.17</a:t>
                      </a:r>
                      <a:r>
                        <a:rPr lang="zh-CN" altLang="en-US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 亿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0.1</a:t>
                      </a:r>
                      <a:r>
                        <a:rPr lang="zh-CN" altLang="en-US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 </a:t>
                      </a:r>
                      <a:r>
                        <a:rPr lang="en-US" altLang="zh-CN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B</a:t>
                      </a:r>
                      <a:endParaRPr lang="zh-CN" altLang="en-US" sz="1400" dirty="0">
                        <a:solidFill>
                          <a:srgbClr val="595757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5GB</a:t>
                      </a:r>
                      <a:endParaRPr lang="zh-CN" altLang="en-US" sz="1400" dirty="0">
                        <a:solidFill>
                          <a:srgbClr val="595757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NLP</a:t>
                      </a:r>
                      <a:endParaRPr lang="zh-CN" altLang="en-US" sz="1400" dirty="0">
                        <a:solidFill>
                          <a:srgbClr val="595757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47212958"/>
                  </a:ext>
                </a:extLst>
              </a:tr>
              <a:tr h="436942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400" b="1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GPT-2</a:t>
                      </a:r>
                      <a:endParaRPr lang="zh-CN" altLang="en-US" sz="1400" b="1" dirty="0">
                        <a:solidFill>
                          <a:srgbClr val="595757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2019.02</a:t>
                      </a:r>
                      <a:endParaRPr lang="zh-CN" altLang="en-US" sz="1400" dirty="0">
                        <a:solidFill>
                          <a:srgbClr val="595757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15</a:t>
                      </a:r>
                      <a:r>
                        <a:rPr lang="zh-CN" altLang="en-US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 亿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1.5</a:t>
                      </a:r>
                      <a:r>
                        <a:rPr lang="zh-CN" altLang="en-US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 </a:t>
                      </a:r>
                      <a:r>
                        <a:rPr lang="en-US" altLang="zh-CN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B</a:t>
                      </a:r>
                      <a:endParaRPr lang="zh-CN" altLang="en-US" sz="1400" dirty="0">
                        <a:solidFill>
                          <a:srgbClr val="595757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40GB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NLP</a:t>
                      </a:r>
                      <a:endParaRPr lang="zh-CN" altLang="en-US" sz="1400" dirty="0">
                        <a:solidFill>
                          <a:srgbClr val="595757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2711613"/>
                  </a:ext>
                </a:extLst>
              </a:tr>
              <a:tr h="436942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400" b="1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GPT-3</a:t>
                      </a:r>
                      <a:endParaRPr lang="zh-CN" altLang="en-US" sz="1400" b="1" dirty="0">
                        <a:solidFill>
                          <a:srgbClr val="595757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2020.05</a:t>
                      </a:r>
                      <a:endParaRPr lang="zh-CN" altLang="en-US" sz="1400" dirty="0">
                        <a:solidFill>
                          <a:srgbClr val="595757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1750</a:t>
                      </a:r>
                      <a:r>
                        <a:rPr lang="zh-CN" altLang="en-US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 亿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175</a:t>
                      </a:r>
                      <a:r>
                        <a:rPr lang="zh-CN" altLang="en-US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 </a:t>
                      </a:r>
                      <a:r>
                        <a:rPr lang="en-US" altLang="zh-CN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B</a:t>
                      </a:r>
                      <a:endParaRPr lang="zh-CN" altLang="en-US" sz="1400" dirty="0">
                        <a:solidFill>
                          <a:srgbClr val="595757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3TB</a:t>
                      </a:r>
                      <a:endParaRPr lang="zh-CN" altLang="en-US" sz="1400" dirty="0">
                        <a:solidFill>
                          <a:srgbClr val="595757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NLP</a:t>
                      </a:r>
                      <a:endParaRPr lang="zh-CN" altLang="en-US" sz="1400" dirty="0">
                        <a:solidFill>
                          <a:srgbClr val="595757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49985601"/>
                  </a:ext>
                </a:extLst>
              </a:tr>
              <a:tr h="436942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400" b="1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GPT-4</a:t>
                      </a:r>
                      <a:endParaRPr lang="zh-CN" altLang="en-US" sz="1400" b="1" dirty="0">
                        <a:solidFill>
                          <a:srgbClr val="595757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2022.05</a:t>
                      </a:r>
                      <a:endParaRPr lang="zh-CN" altLang="en-US" sz="1400" dirty="0">
                        <a:solidFill>
                          <a:srgbClr val="595757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/</a:t>
                      </a:r>
                      <a:endParaRPr lang="zh-CN" altLang="en-US" sz="1400" dirty="0">
                        <a:solidFill>
                          <a:srgbClr val="595757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/</a:t>
                      </a:r>
                      <a:endParaRPr lang="zh-CN" altLang="en-US" sz="1400" dirty="0">
                        <a:solidFill>
                          <a:srgbClr val="595757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45TB</a:t>
                      </a:r>
                      <a:endParaRPr lang="zh-CN" altLang="en-US" sz="1400" dirty="0">
                        <a:solidFill>
                          <a:srgbClr val="595757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NLP</a:t>
                      </a:r>
                      <a:endParaRPr lang="zh-CN" altLang="en-US" sz="1400" dirty="0">
                        <a:solidFill>
                          <a:srgbClr val="595757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40454679"/>
                  </a:ext>
                </a:extLst>
              </a:tr>
              <a:tr h="487885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400" b="1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Switch</a:t>
                      </a:r>
                      <a:r>
                        <a:rPr lang="zh-CN" altLang="en-US" sz="1400" b="1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 </a:t>
                      </a:r>
                      <a:r>
                        <a:rPr lang="en-US" altLang="zh-CN" sz="1400" b="1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Transformer</a:t>
                      </a:r>
                      <a:endParaRPr lang="zh-CN" altLang="en-US" sz="1400" b="1" dirty="0">
                        <a:solidFill>
                          <a:srgbClr val="595757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2021.03</a:t>
                      </a:r>
                      <a:endParaRPr lang="zh-CN" altLang="en-US" sz="1400" dirty="0">
                        <a:solidFill>
                          <a:srgbClr val="595757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1.6</a:t>
                      </a:r>
                      <a:r>
                        <a:rPr lang="zh-CN" altLang="en-US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 万亿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1.6</a:t>
                      </a:r>
                      <a:r>
                        <a:rPr lang="zh-CN" altLang="en-US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 </a:t>
                      </a:r>
                      <a:r>
                        <a:rPr lang="en-US" altLang="zh-CN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T</a:t>
                      </a:r>
                      <a:endParaRPr lang="zh-CN" altLang="en-US" sz="1400" dirty="0">
                        <a:solidFill>
                          <a:srgbClr val="595757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750GB</a:t>
                      </a:r>
                      <a:endParaRPr lang="zh-CN" altLang="en-US" sz="1400" dirty="0">
                        <a:solidFill>
                          <a:srgbClr val="595757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CV</a:t>
                      </a:r>
                      <a:endParaRPr lang="zh-CN" altLang="en-US" sz="1400" dirty="0">
                        <a:solidFill>
                          <a:srgbClr val="595757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59535841"/>
                  </a:ext>
                </a:extLst>
              </a:tr>
              <a:tr h="436942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400" b="1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Megatron</a:t>
                      </a:r>
                      <a:endParaRPr lang="zh-CN" altLang="en-US" sz="1400" b="1" dirty="0">
                        <a:solidFill>
                          <a:srgbClr val="595757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2021.10</a:t>
                      </a:r>
                      <a:endParaRPr lang="zh-CN" altLang="en-US" sz="1400" dirty="0">
                        <a:solidFill>
                          <a:srgbClr val="595757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5300</a:t>
                      </a:r>
                      <a:r>
                        <a:rPr lang="zh-CN" altLang="en-US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 亿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530</a:t>
                      </a:r>
                      <a:r>
                        <a:rPr lang="zh-CN" altLang="en-US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 </a:t>
                      </a:r>
                      <a:r>
                        <a:rPr lang="en-US" altLang="zh-CN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/</a:t>
                      </a:r>
                      <a:endParaRPr lang="zh-CN" altLang="en-US" sz="1400" dirty="0">
                        <a:solidFill>
                          <a:srgbClr val="595757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NLP</a:t>
                      </a:r>
                      <a:endParaRPr lang="zh-CN" altLang="en-US" sz="1400" dirty="0">
                        <a:solidFill>
                          <a:srgbClr val="595757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86871788"/>
                  </a:ext>
                </a:extLst>
              </a:tr>
              <a:tr h="436942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400" b="1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LLAMA</a:t>
                      </a:r>
                      <a:endParaRPr lang="zh-CN" altLang="en-US" sz="1400" b="1" dirty="0">
                        <a:solidFill>
                          <a:srgbClr val="595757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2022.10</a:t>
                      </a:r>
                      <a:endParaRPr lang="zh-CN" altLang="en-US" sz="1400" dirty="0">
                        <a:solidFill>
                          <a:srgbClr val="595757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650</a:t>
                      </a:r>
                      <a:r>
                        <a:rPr lang="zh-CN" altLang="en-US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 亿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65</a:t>
                      </a:r>
                      <a:r>
                        <a:rPr lang="zh-CN" altLang="en-US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 </a:t>
                      </a:r>
                      <a:r>
                        <a:rPr lang="en-US" altLang="zh-CN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B</a:t>
                      </a:r>
                      <a:endParaRPr lang="zh-CN" altLang="en-US" sz="1400" dirty="0">
                        <a:solidFill>
                          <a:srgbClr val="595757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2TB</a:t>
                      </a:r>
                      <a:endParaRPr lang="zh-CN" altLang="en-US" sz="1400" dirty="0">
                        <a:solidFill>
                          <a:srgbClr val="595757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NLP</a:t>
                      </a:r>
                      <a:endParaRPr lang="zh-CN" altLang="en-US" sz="1400" dirty="0">
                        <a:solidFill>
                          <a:srgbClr val="595757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92516483"/>
                  </a:ext>
                </a:extLst>
              </a:tr>
              <a:tr h="436942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400" b="1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LLAMA2</a:t>
                      </a:r>
                      <a:endParaRPr lang="zh-CN" altLang="en-US" sz="1400" b="1" dirty="0">
                        <a:solidFill>
                          <a:srgbClr val="595757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2023.07</a:t>
                      </a:r>
                      <a:endParaRPr lang="zh-CN" altLang="en-US" sz="1400" dirty="0">
                        <a:solidFill>
                          <a:srgbClr val="595757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700</a:t>
                      </a:r>
                      <a:r>
                        <a:rPr lang="zh-CN" altLang="en-US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 亿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70</a:t>
                      </a:r>
                      <a:r>
                        <a:rPr lang="zh-CN" altLang="en-US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 </a:t>
                      </a:r>
                      <a:r>
                        <a:rPr lang="en-US" altLang="zh-CN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B</a:t>
                      </a:r>
                      <a:endParaRPr lang="zh-CN" altLang="en-US" sz="1400" dirty="0">
                        <a:solidFill>
                          <a:srgbClr val="595757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4.5TB</a:t>
                      </a:r>
                      <a:endParaRPr lang="zh-CN" altLang="en-US" sz="1400" dirty="0">
                        <a:solidFill>
                          <a:srgbClr val="595757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NLP</a:t>
                      </a:r>
                      <a:endParaRPr lang="zh-CN" altLang="en-US" sz="1400" dirty="0">
                        <a:solidFill>
                          <a:srgbClr val="595757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08075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817983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681CBBFF-549F-2B49-8922-F254EEE172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2882" y="676673"/>
            <a:ext cx="8719656" cy="5730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7901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7546F5-4156-FA4E-B62A-DAB9874D12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大模型对存储的改变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74F8B89-7648-674B-8D33-71024831853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模型参数量增大，训练时候新需要的内存 </a:t>
            </a:r>
            <a:r>
              <a:rPr lang="en-US" altLang="zh-CN" dirty="0"/>
              <a:t>and/or</a:t>
            </a:r>
            <a:r>
              <a:rPr lang="zh-CN" altLang="en-US" dirty="0"/>
              <a:t> 显存增大</a:t>
            </a: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随着模型参数量增大，需要配套的训练数据增大，对存储的需求增加</a:t>
            </a: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626083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5">
            <a:extLst>
              <a:ext uri="{FF2B5EF4-FFF2-40B4-BE49-F238E27FC236}">
                <a16:creationId xmlns:a16="http://schemas.microsoft.com/office/drawing/2014/main" id="{7C074AAB-A473-5D42-994A-26D72201BD0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>
                <a:latin typeface="Futura Medium" panose="020B0602020204020303" pitchFamily="34" charset="-79"/>
                <a:cs typeface="Futura Medium" panose="020B0602020204020303" pitchFamily="34" charset="-79"/>
              </a:rPr>
              <a:t>2.</a:t>
            </a:r>
            <a:r>
              <a:rPr lang="zh-CN" alt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 大模型全流程</a:t>
            </a:r>
            <a:endParaRPr lang="en-US" altLang="zh-CN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r>
              <a:rPr lang="zh-CN" altLang="en-US" dirty="0"/>
              <a:t>遇到</a:t>
            </a:r>
            <a:r>
              <a:rPr lang="zh-CN" alt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存储</a:t>
            </a:r>
          </a:p>
        </p:txBody>
      </p:sp>
    </p:spTree>
    <p:extLst>
      <p:ext uri="{BB962C8B-B14F-4D97-AF65-F5344CB8AC3E}">
        <p14:creationId xmlns:p14="http://schemas.microsoft.com/office/powerpoint/2010/main" val="3683651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封面页_图片版 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F4E5724B-7154-473D-A508-2B054E8EE854}"/>
    </a:ext>
  </a:extLst>
</a:theme>
</file>

<file path=ppt/theme/theme2.xml><?xml version="1.0" encoding="utf-8"?>
<a:theme xmlns:a="http://schemas.openxmlformats.org/drawingml/2006/main" name="1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3.xml><?xml version="1.0" encoding="utf-8"?>
<a:theme xmlns:a="http://schemas.openxmlformats.org/drawingml/2006/main" name="5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4.xml><?xml version="1.0" encoding="utf-8"?>
<a:theme xmlns:a="http://schemas.openxmlformats.org/drawingml/2006/main" name="4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5.xml><?xml version="1.0" encoding="utf-8"?>
<a:theme xmlns:a="http://schemas.openxmlformats.org/drawingml/2006/main" name="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1_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结束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CE9DE895-046C-40AC-AD8E-ED7DD660489B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31319</TotalTime>
  <Words>2563</Words>
  <Application>Microsoft Macintosh PowerPoint</Application>
  <PresentationFormat>自定义</PresentationFormat>
  <Paragraphs>355</Paragraphs>
  <Slides>37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7</vt:i4>
      </vt:variant>
      <vt:variant>
        <vt:lpstr>幻灯片标题</vt:lpstr>
      </vt:variant>
      <vt:variant>
        <vt:i4>37</vt:i4>
      </vt:variant>
    </vt:vector>
  </HeadingPairs>
  <TitlesOfParts>
    <vt:vector size="54" baseType="lpstr">
      <vt:lpstr>黑体</vt:lpstr>
      <vt:lpstr>Microsoft YaHei</vt:lpstr>
      <vt:lpstr>Microsoft YaHei</vt:lpstr>
      <vt:lpstr>ACGN-MiaoGB-Flash</vt:lpstr>
      <vt:lpstr>Arial</vt:lpstr>
      <vt:lpstr>Calibri</vt:lpstr>
      <vt:lpstr>Cambria Math</vt:lpstr>
      <vt:lpstr>Futura Medium</vt:lpstr>
      <vt:lpstr>Gill Sans MT</vt:lpstr>
      <vt:lpstr>Wingdings</vt:lpstr>
      <vt:lpstr>封面页_图片版 </vt:lpstr>
      <vt:lpstr>1_内容Copytext </vt:lpstr>
      <vt:lpstr>5_内容Copytext </vt:lpstr>
      <vt:lpstr>4_内容Copytext </vt:lpstr>
      <vt:lpstr>code01</vt:lpstr>
      <vt:lpstr>1_code01</vt:lpstr>
      <vt:lpstr>结束页</vt:lpstr>
      <vt:lpstr>PowerPoint 演示文稿</vt:lpstr>
      <vt:lpstr>大模型业务全流程</vt:lpstr>
      <vt:lpstr>关于本内容</vt:lpstr>
      <vt:lpstr>PowerPoint 演示文稿</vt:lpstr>
      <vt:lpstr>大模型参数规模发展变化</vt:lpstr>
      <vt:lpstr>模型参数与数据集规模增长</vt:lpstr>
      <vt:lpstr>PowerPoint 演示文稿</vt:lpstr>
      <vt:lpstr>大模型对存储的改变</vt:lpstr>
      <vt:lpstr>PowerPoint 演示文稿</vt:lpstr>
      <vt:lpstr>大模型业务全流程</vt:lpstr>
      <vt:lpstr>大模型业务全流程</vt:lpstr>
      <vt:lpstr>Step1：模型开发和数据准备</vt:lpstr>
      <vt:lpstr>Step2：模型训练和微调</vt:lpstr>
      <vt:lpstr>Step3：推理部署与智能体</vt:lpstr>
      <vt:lpstr>大模型业务全流程对存储的需求</vt:lpstr>
      <vt:lpstr>大模型训练在 AI 系统中划分</vt:lpstr>
      <vt:lpstr>大模型系统流程对存储的需求</vt:lpstr>
      <vt:lpstr>PowerPoint 演示文稿</vt:lpstr>
      <vt:lpstr>挑战 I：海量小文件的高并发、低延迟读写</vt:lpstr>
      <vt:lpstr>挑战 II：异构多模态数据，需分布式并行读写</vt:lpstr>
      <vt:lpstr>挑战 III：超大规模非结构化数据，需海量存储空间</vt:lpstr>
      <vt:lpstr>挑战 IIII：模型训练存储稳定性</vt:lpstr>
      <vt:lpstr>总体存储的挑战</vt:lpstr>
      <vt:lpstr>PowerPoint 演示文稿</vt:lpstr>
      <vt:lpstr>大模型训练内存占用</vt:lpstr>
      <vt:lpstr>大模型训练内存占用</vt:lpstr>
      <vt:lpstr>激活函数：forward中保存，用于反向传播</vt:lpstr>
      <vt:lpstr>性能指标</vt:lpstr>
      <vt:lpstr>性能指标 I：IOPS</vt:lpstr>
      <vt:lpstr>性能指标 II：吞吐量 Throughput</vt:lpstr>
      <vt:lpstr>性能指标 III：访问时延 Latency</vt:lpstr>
      <vt:lpstr>性能指标 III：访问时延 Latency</vt:lpstr>
      <vt:lpstr>性能指标 IIII：带宽 bandwidth</vt:lpstr>
      <vt:lpstr>PowerPoint 演示文稿</vt:lpstr>
      <vt:lpstr>小结</vt:lpstr>
      <vt:lpstr>Reference</vt:lpstr>
      <vt:lpstr>PowerPoint 演示文稿</vt:lpstr>
    </vt:vector>
  </TitlesOfParts>
  <Company>Huawei Technologies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sunbeilei</dc:creator>
  <cp:lastModifiedBy>zomi</cp:lastModifiedBy>
  <cp:revision>10209</cp:revision>
  <cp:lastPrinted>2023-09-08T09:14:01Z</cp:lastPrinted>
  <dcterms:created xsi:type="dcterms:W3CDTF">2020-08-28T08:44:19Z</dcterms:created>
  <dcterms:modified xsi:type="dcterms:W3CDTF">2023-11-28T16:15:21Z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(3)OuEhQ/z37fX125OKW3g17C5bV+y7G/gKJsML0A5/OgKvtn7/T6c/4T6hn9nIqtn/Da2DV0e1
YkZiURPiLC42MShcL/fZA4mE6VGaOA2FvlYfHIYSZJ2x/7mdLeRmmf1w4X0A5d4CCuYz4S2H
9F45z8fGjkVdbq/n1HUN8RuI504mZdRYgPGJ6zxlPm72+/xu+geTV5g6L4LIrOfp3Uz3lD3L
ea+4faiLw6pVexN8LT</vt:lpwstr>
  </property>
  <property fmtid="{D5CDD505-2E9C-101B-9397-08002B2CF9AE}" pid="3" name="_2015_ms_pID_7253431">
    <vt:lpwstr>ecQIe4CoyIly6OHTxuVhmieGPnYbA3uXbJm6HMUaTsPG0exzxoZIPn
gyqoQOOR7cQacoowLqktKvvgDWrIVtDqwjU4OI88dpKCXaoMY848xAR2s3foFSDFY9jS7oet
R0Py72DRnsqr3DDSQaooMLXWBuiLhuIYzMBDAV+PWApFaPwoPpXlY37MgIx3bHfWgjTOwZ3v
JN/RPQQfhjHqAE9PqhRy6dkuTle3NIqVbx2m</vt:lpwstr>
  </property>
  <property fmtid="{D5CDD505-2E9C-101B-9397-08002B2CF9AE}" pid="4" name="_2015_ms_pID_7253432">
    <vt:lpwstr>3A==</vt:lpwstr>
  </property>
  <property fmtid="{D5CDD505-2E9C-101B-9397-08002B2CF9AE}" pid="5" name="_readonly">
    <vt:lpwstr/>
  </property>
  <property fmtid="{D5CDD505-2E9C-101B-9397-08002B2CF9AE}" pid="6" name="_change">
    <vt:lpwstr/>
  </property>
  <property fmtid="{D5CDD505-2E9C-101B-9397-08002B2CF9AE}" pid="7" name="_full-control">
    <vt:lpwstr/>
  </property>
  <property fmtid="{D5CDD505-2E9C-101B-9397-08002B2CF9AE}" pid="8" name="sflag">
    <vt:lpwstr>1664329715</vt:lpwstr>
  </property>
</Properties>
</file>